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621" r:id="rId1"/>
  </p:sldMasterIdLst>
  <p:notesMasterIdLst>
    <p:notesMasterId r:id="rId24"/>
  </p:notesMasterIdLst>
  <p:sldIdLst>
    <p:sldId id="256" r:id="rId2"/>
    <p:sldId id="258" r:id="rId3"/>
    <p:sldId id="272" r:id="rId4"/>
    <p:sldId id="304" r:id="rId5"/>
    <p:sldId id="308" r:id="rId6"/>
    <p:sldId id="305" r:id="rId7"/>
    <p:sldId id="260" r:id="rId8"/>
    <p:sldId id="280" r:id="rId9"/>
    <p:sldId id="261" r:id="rId10"/>
    <p:sldId id="257" r:id="rId11"/>
    <p:sldId id="266" r:id="rId12"/>
    <p:sldId id="307" r:id="rId13"/>
    <p:sldId id="313" r:id="rId14"/>
    <p:sldId id="315" r:id="rId15"/>
    <p:sldId id="316" r:id="rId16"/>
    <p:sldId id="264" r:id="rId17"/>
    <p:sldId id="317" r:id="rId18"/>
    <p:sldId id="318" r:id="rId19"/>
    <p:sldId id="321" r:id="rId20"/>
    <p:sldId id="319" r:id="rId21"/>
    <p:sldId id="320" r:id="rId22"/>
    <p:sldId id="265" r:id="rId23"/>
  </p:sldIdLst>
  <p:sldSz cx="9144000" cy="5143500" type="screen16x9"/>
  <p:notesSz cx="6858000" cy="9144000"/>
  <p:embeddedFontLst>
    <p:embeddedFont>
      <p:font typeface="Audiowide" panose="020B0604020202020204" charset="0"/>
      <p:regular r:id="rId25"/>
    </p:embeddedFont>
    <p:embeddedFont>
      <p:font typeface="Cooper Black" panose="0208090404030B020404" pitchFamily="18" charset="0"/>
      <p:regular r:id="rId26"/>
    </p:embeddedFont>
    <p:embeddedFont>
      <p:font typeface="Karla" pitchFamily="2"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Nunito Sans" pitchFamily="2" charset="0"/>
      <p:regular r:id="rId35"/>
      <p:bold r:id="rId36"/>
      <p:italic r:id="rId37"/>
      <p:boldItalic r:id="rId38"/>
    </p:embeddedFont>
    <p:embeddedFont>
      <p:font typeface="Tw Cen MT" panose="020B0602020104020603"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1ADD8F55-8644-4FBD-BF1C-5F726215F34F}">
          <p14:sldIdLst>
            <p14:sldId id="256"/>
            <p14:sldId id="258"/>
            <p14:sldId id="272"/>
            <p14:sldId id="304"/>
            <p14:sldId id="308"/>
            <p14:sldId id="305"/>
            <p14:sldId id="260"/>
            <p14:sldId id="280"/>
            <p14:sldId id="261"/>
            <p14:sldId id="257"/>
            <p14:sldId id="266"/>
            <p14:sldId id="307"/>
            <p14:sldId id="313"/>
            <p14:sldId id="315"/>
            <p14:sldId id="316"/>
            <p14:sldId id="264"/>
            <p14:sldId id="317"/>
            <p14:sldId id="318"/>
            <p14:sldId id="321"/>
            <p14:sldId id="319"/>
            <p14:sldId id="320"/>
            <p14:sldId id="265"/>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EB4C0A-FEB9-4091-B76F-FAA04FBA55AA}">
  <a:tblStyle styleId="{5EEB4C0A-FEB9-4091-B76F-FAA04FBA55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75251" autoAdjust="0"/>
  </p:normalViewPr>
  <p:slideViewPr>
    <p:cSldViewPr snapToGrid="0">
      <p:cViewPr varScale="1">
        <p:scale>
          <a:sx n="85" d="100"/>
          <a:sy n="85" d="100"/>
        </p:scale>
        <p:origin x="1397" y="62"/>
      </p:cViewPr>
      <p:guideLst>
        <p:guide orient="horz" pos="1620"/>
        <p:guide pos="2880"/>
      </p:guideLst>
    </p:cSldViewPr>
  </p:slid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Bien que les progrès récents de l'IA aient permis des avancées significatives dans la détection des hors-jeux, il existe encore certaines limites qui doivent être prises en compte.</a:t>
            </a:r>
            <a:endParaRPr lang="fr-FR" b="1" i="0" dirty="0">
              <a:solidFill>
                <a:srgbClr val="272727"/>
              </a:solidFill>
              <a:effectLst/>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0a8b09948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0a8b0994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D1D5DB"/>
                </a:solidFill>
                <a:effectLst/>
                <a:latin typeface="Söhne"/>
              </a:rPr>
              <a:t>La veille technologique est un processus continu qui permet de suivre les avancées technologiques et les innovations dans un domaine spécifique. Les méthodologies de veille technologique peuvent être décomposées en quatre étapes principales : le ciblage, la collecte, l'analyse et la diffusion.</a:t>
            </a:r>
          </a:p>
          <a:p>
            <a:pPr marL="0" lvl="0" indent="0" algn="l" rtl="0">
              <a:spcBef>
                <a:spcPts val="0"/>
              </a:spcBef>
              <a:spcAft>
                <a:spcPts val="0"/>
              </a:spcAft>
              <a:buNone/>
            </a:pPr>
            <a:endParaRPr lang="fr-FR" b="0" i="0" dirty="0">
              <a:solidFill>
                <a:srgbClr val="D1D5DB"/>
              </a:solidFill>
              <a:effectLst/>
              <a:latin typeface="Söhne"/>
            </a:endParaRPr>
          </a:p>
          <a:p>
            <a:pPr marL="0" lvl="0" indent="0" algn="l" rtl="0">
              <a:spcBef>
                <a:spcPts val="0"/>
              </a:spcBef>
              <a:spcAft>
                <a:spcPts val="0"/>
              </a:spcAft>
              <a:buNone/>
            </a:pPr>
            <a:r>
              <a:rPr lang="fr-FR" b="0" i="0" dirty="0">
                <a:solidFill>
                  <a:srgbClr val="D1D5DB"/>
                </a:solidFill>
                <a:effectLst/>
                <a:latin typeface="Söhne"/>
              </a:rPr>
              <a:t>Ciblage : La première étape consiste à définir les sujets et les sources d'information pertinents pour la veille technologique. Il est important de déterminer les domaines d'intérêt</a:t>
            </a:r>
          </a:p>
          <a:p>
            <a:pPr marL="0" lvl="0" indent="0" algn="l" rtl="0">
              <a:spcBef>
                <a:spcPts val="0"/>
              </a:spcBef>
              <a:spcAft>
                <a:spcPts val="0"/>
              </a:spcAft>
              <a:buNone/>
            </a:pPr>
            <a:r>
              <a:rPr lang="fr-FR" b="0" i="0" dirty="0">
                <a:solidFill>
                  <a:srgbClr val="D1D5DB"/>
                </a:solidFill>
                <a:effectLst/>
                <a:latin typeface="Söhne"/>
              </a:rPr>
              <a:t>Collecte : La deuxième étape consiste à collecter les informations pertinentes pour la veille technologique à partir des sources identifiées.</a:t>
            </a:r>
          </a:p>
          <a:p>
            <a:pPr marL="0" lvl="0" indent="0" algn="l" rtl="0">
              <a:spcBef>
                <a:spcPts val="0"/>
              </a:spcBef>
              <a:spcAft>
                <a:spcPts val="0"/>
              </a:spcAft>
              <a:buNone/>
            </a:pPr>
            <a:r>
              <a:rPr lang="fr-FR" b="0" i="0" dirty="0">
                <a:solidFill>
                  <a:srgbClr val="D1D5DB"/>
                </a:solidFill>
                <a:effectLst/>
                <a:latin typeface="Söhne"/>
              </a:rPr>
              <a:t>Il s’agit de trier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Cette première étape consiste à </a:t>
            </a:r>
            <a:r>
              <a:rPr lang="fr-FR" dirty="0" err="1"/>
              <a:t>definir</a:t>
            </a:r>
            <a:r>
              <a:rPr lang="fr-FR" dirty="0"/>
              <a:t> </a:t>
            </a:r>
            <a:r>
              <a:rPr lang="fr-FR" b="0" i="0" dirty="0">
                <a:solidFill>
                  <a:srgbClr val="D1D5DB"/>
                </a:solidFill>
                <a:effectLst/>
                <a:latin typeface="Söhne"/>
              </a:rPr>
              <a:t>les sources d'information pertinents  que j’ai utilisés pour la veille technologique. </a:t>
            </a:r>
            <a:endParaRPr dirty="0"/>
          </a:p>
        </p:txBody>
      </p:sp>
    </p:spTree>
    <p:extLst>
      <p:ext uri="{BB962C8B-B14F-4D97-AF65-F5344CB8AC3E}">
        <p14:creationId xmlns:p14="http://schemas.microsoft.com/office/powerpoint/2010/main" val="386170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1731249619_2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1" name="Google Shape;971;g21731249619_2_8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8665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1731249619_2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1" name="Google Shape;971;g21731249619_2_8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Pour l’analyse , j’ai </a:t>
            </a:r>
            <a:r>
              <a:rPr lang="fr-FR" dirty="0" err="1"/>
              <a:t>utilsé</a:t>
            </a:r>
            <a:r>
              <a:rPr lang="fr-FR" dirty="0"/>
              <a:t> </a:t>
            </a:r>
            <a:r>
              <a:rPr lang="fr-FR" dirty="0" err="1"/>
              <a:t>zotero</a:t>
            </a:r>
            <a:r>
              <a:rPr lang="fr-FR" dirty="0"/>
              <a:t>  qui </a:t>
            </a:r>
            <a:r>
              <a:rPr lang="fr-FR" b="0" i="0" dirty="0">
                <a:solidFill>
                  <a:srgbClr val="4D5156"/>
                </a:solidFill>
                <a:effectLst/>
                <a:latin typeface="arial" panose="020B0604020202020204" pitchFamily="34" charset="0"/>
              </a:rPr>
              <a:t>est un logiciel de gestion de références gratuit, libre et open source</a:t>
            </a:r>
            <a:endParaRPr dirty="0"/>
          </a:p>
        </p:txBody>
      </p:sp>
    </p:spTree>
    <p:extLst>
      <p:ext uri="{BB962C8B-B14F-4D97-AF65-F5344CB8AC3E}">
        <p14:creationId xmlns:p14="http://schemas.microsoft.com/office/powerpoint/2010/main" val="245799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1731249619_2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1" name="Google Shape;971;g21731249619_2_8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03564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808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32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158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50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582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ed1af464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1ed1af464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046624d91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046624d91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i="0" dirty="0">
                <a:solidFill>
                  <a:srgbClr val="D1D5DB"/>
                </a:solidFill>
                <a:effectLst/>
                <a:latin typeface="Söhne"/>
              </a:rPr>
              <a:t>Le football figure parmi les sports les plus répandus à travers le globe</a:t>
            </a:r>
          </a:p>
          <a:p>
            <a:pPr marL="158750" indent="0" algn="l">
              <a:buNone/>
            </a:pPr>
            <a:r>
              <a:rPr lang="fr-FR" b="0" i="0" dirty="0">
                <a:solidFill>
                  <a:srgbClr val="D1D5DB"/>
                </a:solidFill>
                <a:effectLst/>
                <a:latin typeface="Söhne"/>
              </a:rPr>
              <a:t>Afin maintenir l'intégrité du jeu, il est important de garantir que les règles sont respectées et que les décisions des arbitres sont justes et précises . C'est la raison pour laquelle l'emploi de la technologie, notamment de l'IA, est de plus en plus courant dans le monde du sport, notamment pour la détection des hors-jeu.</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046624d91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046624d91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3431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fr-FR" b="0" i="0" dirty="0">
                <a:solidFill>
                  <a:srgbClr val="D1D5DB"/>
                </a:solidFill>
                <a:effectLst/>
                <a:latin typeface="Söhne"/>
              </a:rPr>
            </a:br>
            <a:r>
              <a:rPr lang="fr-FR" b="0" i="0" dirty="0">
                <a:solidFill>
                  <a:srgbClr val="D1D5DB"/>
                </a:solidFill>
                <a:effectLst/>
                <a:latin typeface="Söhne"/>
              </a:rPr>
              <a:t>La FIFA utilisera une technologie éprouvée pour minimiser les erreurs d'arbitrage pendant Coupe du monde de football.</a:t>
            </a:r>
          </a:p>
          <a:p>
            <a:pPr marL="0" lvl="0" indent="0" algn="l" rtl="0">
              <a:spcBef>
                <a:spcPts val="0"/>
              </a:spcBef>
              <a:spcAft>
                <a:spcPts val="0"/>
              </a:spcAft>
              <a:buNone/>
            </a:pPr>
            <a:endParaRPr lang="fr-FR" b="0" i="0" dirty="0">
              <a:solidFill>
                <a:srgbClr val="D1D5DB"/>
              </a:solidFill>
              <a:effectLst/>
              <a:latin typeface="Söhne"/>
            </a:endParaRPr>
          </a:p>
          <a:p>
            <a:pPr marL="0" lvl="0" indent="0" algn="l" rtl="0">
              <a:spcBef>
                <a:spcPts val="0"/>
              </a:spcBef>
              <a:spcAft>
                <a:spcPts val="0"/>
              </a:spcAft>
              <a:buNone/>
            </a:pPr>
            <a:r>
              <a:rPr lang="fr-FR" b="0" i="0" dirty="0">
                <a:solidFill>
                  <a:srgbClr val="374151"/>
                </a:solidFill>
                <a:effectLst/>
                <a:latin typeface="ui-sans-serif"/>
              </a:rPr>
              <a:t>Mais ces données ne serviraient à rien si on ne pouvait pas déterminer le moment précis auquel un joueur fait la passe à son coéquipier</a:t>
            </a:r>
          </a:p>
          <a:p>
            <a:pPr marL="0" lvl="0" indent="0" algn="l" rtl="0">
              <a:spcBef>
                <a:spcPts val="0"/>
              </a:spcBef>
              <a:spcAft>
                <a:spcPts val="0"/>
              </a:spcAft>
              <a:buNone/>
            </a:pPr>
            <a:endParaRPr lang="fr-FR" b="0" i="0" dirty="0">
              <a:solidFill>
                <a:srgbClr val="374151"/>
              </a:solidFill>
              <a:effectLst/>
              <a:latin typeface="ui-sans-serif"/>
            </a:endParaRPr>
          </a:p>
          <a:p>
            <a:pPr marL="0" lvl="0" indent="0" algn="l" rtl="0">
              <a:spcBef>
                <a:spcPts val="0"/>
              </a:spcBef>
              <a:spcAft>
                <a:spcPts val="0"/>
              </a:spcAft>
              <a:buNone/>
            </a:pPr>
            <a:r>
              <a:rPr lang="fr-FR" b="0" i="0" dirty="0">
                <a:solidFill>
                  <a:srgbClr val="374151"/>
                </a:solidFill>
                <a:effectLst/>
                <a:latin typeface="ui-sans-serif"/>
              </a:rPr>
              <a:t>qui envoie 500 fois par seconde des données à la salle de visionnage pour détecter le plus exactement possible le moment où le joueur touche le ballon pour faire sa passe</a:t>
            </a:r>
            <a:endParaRPr lang="fr-FR" b="1" i="0" dirty="0">
              <a:solidFill>
                <a:srgbClr val="272727"/>
              </a:solidFill>
              <a:effectLst/>
              <a:latin typeface="Arial" panose="020B0604020202020204" pitchFamily="34" charset="0"/>
            </a:endParaRPr>
          </a:p>
        </p:txBody>
      </p:sp>
    </p:spTree>
    <p:extLst>
      <p:ext uri="{BB962C8B-B14F-4D97-AF65-F5344CB8AC3E}">
        <p14:creationId xmlns:p14="http://schemas.microsoft.com/office/powerpoint/2010/main" val="537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27315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24aaebb4d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24aaebb4d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D1D5DB"/>
                </a:solidFill>
                <a:effectLst/>
                <a:latin typeface="Söhne"/>
              </a:rPr>
              <a:t>Voici quelques étapes qui peuvent être implémentées pour détecter le hors-jeu à partir des ballons connectés :</a:t>
            </a:r>
            <a:endParaRPr lang="fr-FR" dirty="0"/>
          </a:p>
          <a:p>
            <a:pPr marL="0" lvl="0" indent="0" algn="l" rtl="0">
              <a:spcBef>
                <a:spcPts val="0"/>
              </a:spcBef>
              <a:spcAft>
                <a:spcPts val="0"/>
              </a:spcAft>
              <a:buNone/>
            </a:pPr>
            <a:endParaRPr lang="fr-FR" b="0" i="0" dirty="0">
              <a:solidFill>
                <a:srgbClr val="D1D5DB"/>
              </a:solidFill>
              <a:effectLst/>
              <a:latin typeface="Söhne"/>
            </a:endParaRPr>
          </a:p>
          <a:p>
            <a:pPr algn="l">
              <a:buFont typeface="+mj-lt"/>
              <a:buAutoNum type="arabicPeriod"/>
            </a:pPr>
            <a:r>
              <a:rPr lang="fr-FR" b="0" i="0" dirty="0">
                <a:solidFill>
                  <a:srgbClr val="D1D5DB"/>
                </a:solidFill>
                <a:effectLst/>
                <a:latin typeface="Söhne"/>
              </a:rPr>
              <a:t>Collecte des données : Les capteurs des ballons connectés collectent des données sur le mouvement et la position des joueurs et du ballon pendant le match. , </a:t>
            </a:r>
            <a:r>
              <a:rPr lang="fr-FR" b="0" i="0" dirty="0" err="1">
                <a:solidFill>
                  <a:srgbClr val="D1D5DB"/>
                </a:solidFill>
                <a:effectLst/>
                <a:latin typeface="Söhne"/>
              </a:rPr>
              <a:t>apres</a:t>
            </a:r>
            <a:r>
              <a:rPr lang="fr-FR" b="0" i="0" dirty="0">
                <a:solidFill>
                  <a:srgbClr val="D1D5DB"/>
                </a:solidFill>
                <a:effectLst/>
                <a:latin typeface="Söhne"/>
              </a:rPr>
              <a:t> Les données collectées sont analysées pour identifier les moments où le ballon est passé à un joueur et la position de chaque joueur à ce moment-là.</a:t>
            </a:r>
          </a:p>
          <a:p>
            <a:pPr algn="l">
              <a:buFont typeface="+mj-lt"/>
              <a:buAutoNum type="arabicPeriod"/>
            </a:pPr>
            <a:r>
              <a:rPr lang="fr-FR" b="0" i="0" dirty="0">
                <a:solidFill>
                  <a:srgbClr val="D1D5DB"/>
                </a:solidFill>
                <a:effectLst/>
                <a:latin typeface="Söhne"/>
              </a:rPr>
              <a:t>Modélisation 3D : Les données sont utilisées pour créer un modèle 3D de la position de chaque joueur et du ballon sur le terrain.</a:t>
            </a:r>
          </a:p>
          <a:p>
            <a:pPr algn="l">
              <a:buFont typeface="+mj-lt"/>
              <a:buAutoNum type="arabicPeriod"/>
            </a:pPr>
            <a:r>
              <a:rPr lang="fr-FR" b="0" i="0" dirty="0">
                <a:solidFill>
                  <a:srgbClr val="D1D5DB"/>
                </a:solidFill>
                <a:effectLst/>
                <a:latin typeface="Söhne"/>
              </a:rPr>
              <a:t>Détection des hors-jeux : Les algorithmes d'IA peuvent être utilisés pour comparer la position des joueurs à celle du ballon au moment où il est passé à un joueur, afin de détecter les hors-jeux.</a:t>
            </a:r>
          </a:p>
          <a:p>
            <a:pPr algn="l">
              <a:buFont typeface="+mj-lt"/>
              <a:buAutoNum type="arabicPeriod"/>
            </a:pPr>
            <a:r>
              <a:rPr lang="fr-FR" b="0" i="0" dirty="0">
                <a:solidFill>
                  <a:srgbClr val="D1D5DB"/>
                </a:solidFill>
                <a:effectLst/>
                <a:latin typeface="Söhne"/>
              </a:rPr>
              <a:t>Notification des arbitres : Si un hors-jeu est détecté, une notification peut être envoyée aux arbitres sur le terrain, qui peuvent prendre une décision en fonction de la notification.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L'utilisation de l'IA pour la détection des hors-jeux est une technologie qui peut offrir de nombreux avantages.</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fr-FR"/>
              <a:t>Modifiez le style du titre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tx1">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9450990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168831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fr-FR"/>
              <a:t>Modifiez le style du titre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8514785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fr-FR"/>
              <a:t>Modifiez le style du titre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5012432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fr-FR"/>
              <a:t>Modifiez le style du titre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81403660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fr-FR"/>
              <a:t>Modifiez le style du titre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9251672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fr-FR"/>
              <a:t>Modifiez le style du titre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5678497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7113337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fr-FR"/>
              <a:t>Modifiez le style du titre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5927990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22" name="Google Shape;22;p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 name="Google Shape;24;p3"/>
          <p:cNvSpPr txBox="1">
            <a:spLocks noGrp="1"/>
          </p:cNvSpPr>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1193074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32" name="Google Shape;32;p4"/>
          <p:cNvSpPr txBox="1">
            <a:spLocks noGrp="1"/>
          </p:cNvSpPr>
          <p:nvPr>
            <p:ph type="body" idx="1"/>
          </p:nvPr>
        </p:nvSpPr>
        <p:spPr>
          <a:xfrm>
            <a:off x="720000" y="1168463"/>
            <a:ext cx="77040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35" name="Google Shape;35;p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69434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32804373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6"/>
        <p:cNvGrpSpPr/>
        <p:nvPr/>
      </p:nvGrpSpPr>
      <p:grpSpPr>
        <a:xfrm>
          <a:off x="0" y="0"/>
          <a:ext cx="0" cy="0"/>
          <a:chOff x="0" y="0"/>
          <a:chExt cx="0" cy="0"/>
        </a:xfrm>
      </p:grpSpPr>
      <p:sp>
        <p:nvSpPr>
          <p:cNvPr id="101" name="Google Shape;101;p13"/>
          <p:cNvSpPr txBox="1">
            <a:spLocks noGrp="1"/>
          </p:cNvSpPr>
          <p:nvPr>
            <p:ph type="title"/>
          </p:nvPr>
        </p:nvSpPr>
        <p:spPr>
          <a:xfrm>
            <a:off x="713224"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subTitle" idx="1"/>
          </p:nvPr>
        </p:nvSpPr>
        <p:spPr>
          <a:xfrm>
            <a:off x="713224"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2"/>
          </p:nvPr>
        </p:nvSpPr>
        <p:spPr>
          <a:xfrm>
            <a:off x="713224"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3"/>
          <p:cNvSpPr txBox="1">
            <a:spLocks noGrp="1"/>
          </p:cNvSpPr>
          <p:nvPr>
            <p:ph type="subTitle" idx="3"/>
          </p:nvPr>
        </p:nvSpPr>
        <p:spPr>
          <a:xfrm>
            <a:off x="713224"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4"/>
          </p:nvPr>
        </p:nvSpPr>
        <p:spPr>
          <a:xfrm>
            <a:off x="3419251"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3"/>
          <p:cNvSpPr txBox="1">
            <a:spLocks noGrp="1"/>
          </p:cNvSpPr>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8" hasCustomPrompt="1"/>
          </p:nvPr>
        </p:nvSpPr>
        <p:spPr>
          <a:xfrm>
            <a:off x="1415374"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9" hasCustomPrompt="1"/>
          </p:nvPr>
        </p:nvSpPr>
        <p:spPr>
          <a:xfrm>
            <a:off x="4121401"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13" hasCustomPrompt="1"/>
          </p:nvPr>
        </p:nvSpPr>
        <p:spPr>
          <a:xfrm>
            <a:off x="1415374"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14" hasCustomPrompt="1"/>
          </p:nvPr>
        </p:nvSpPr>
        <p:spPr>
          <a:xfrm>
            <a:off x="4121401"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15"/>
          </p:nvPr>
        </p:nvSpPr>
        <p:spPr>
          <a:xfrm>
            <a:off x="6125276"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13"/>
          <p:cNvSpPr txBox="1">
            <a:spLocks noGrp="1"/>
          </p:cNvSpPr>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19" hasCustomPrompt="1"/>
          </p:nvPr>
        </p:nvSpPr>
        <p:spPr>
          <a:xfrm>
            <a:off x="6827426"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20" hasCustomPrompt="1"/>
          </p:nvPr>
        </p:nvSpPr>
        <p:spPr>
          <a:xfrm>
            <a:off x="6827426"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949708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extLst>
      <p:ext uri="{BB962C8B-B14F-4D97-AF65-F5344CB8AC3E}">
        <p14:creationId xmlns:p14="http://schemas.microsoft.com/office/powerpoint/2010/main" val="3306807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sp>
        <p:nvSpPr>
          <p:cNvPr id="161" name="Google Shape;161;p18"/>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2" name="Google Shape;162;p18"/>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4" name="Google Shape;164;p18"/>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8"/>
          <p:cNvSpPr txBox="1">
            <a:spLocks noGrp="1"/>
          </p:cNvSpPr>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1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64096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72"/>
        <p:cNvGrpSpPr/>
        <p:nvPr/>
      </p:nvGrpSpPr>
      <p:grpSpPr>
        <a:xfrm>
          <a:off x="0" y="0"/>
          <a:ext cx="0" cy="0"/>
          <a:chOff x="0" y="0"/>
          <a:chExt cx="0" cy="0"/>
        </a:xfrm>
      </p:grpSpPr>
      <p:sp>
        <p:nvSpPr>
          <p:cNvPr id="177" name="Google Shape;177;p19"/>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 name="Google Shape;178;p19"/>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2"/>
          </p:nvPr>
        </p:nvSpPr>
        <p:spPr>
          <a:xfrm>
            <a:off x="1600200" y="2491787"/>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9"/>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 name="Google Shape;182;p19"/>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19"/>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889863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sp>
        <p:nvSpPr>
          <p:cNvPr id="85" name="Google Shape;85;p10"/>
          <p:cNvSpPr txBox="1">
            <a:spLocks noGrp="1"/>
          </p:cNvSpPr>
          <p:nvPr>
            <p:ph type="title"/>
          </p:nvPr>
        </p:nvSpPr>
        <p:spPr>
          <a:xfrm rot="300">
            <a:off x="720000" y="3295650"/>
            <a:ext cx="3433500" cy="120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33194631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6"/>
        <p:cNvGrpSpPr/>
        <p:nvPr/>
      </p:nvGrpSpPr>
      <p:grpSpPr>
        <a:xfrm>
          <a:off x="0" y="0"/>
          <a:ext cx="0" cy="0"/>
          <a:chOff x="0" y="0"/>
          <a:chExt cx="0" cy="0"/>
        </a:xfrm>
      </p:grpSpPr>
      <p:sp>
        <p:nvSpPr>
          <p:cNvPr id="191" name="Google Shape;191;p20"/>
          <p:cNvSpPr txBox="1">
            <a:spLocks noGrp="1"/>
          </p:cNvSpPr>
          <p:nvPr>
            <p:ph type="subTitle" idx="1"/>
          </p:nvPr>
        </p:nvSpPr>
        <p:spPr>
          <a:xfrm>
            <a:off x="2109048" y="1553404"/>
            <a:ext cx="23154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2" name="Google Shape;192;p20"/>
          <p:cNvSpPr txBox="1">
            <a:spLocks noGrp="1"/>
          </p:cNvSpPr>
          <p:nvPr>
            <p:ph type="subTitle" idx="2"/>
          </p:nvPr>
        </p:nvSpPr>
        <p:spPr>
          <a:xfrm>
            <a:off x="2109047" y="1915655"/>
            <a:ext cx="23154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3" name="Google Shape;193;p20"/>
          <p:cNvSpPr txBox="1">
            <a:spLocks noGrp="1"/>
          </p:cNvSpPr>
          <p:nvPr>
            <p:ph type="subTitle" idx="3"/>
          </p:nvPr>
        </p:nvSpPr>
        <p:spPr>
          <a:xfrm>
            <a:off x="4708749" y="1553404"/>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4" name="Google Shape;194;p20"/>
          <p:cNvSpPr txBox="1">
            <a:spLocks noGrp="1"/>
          </p:cNvSpPr>
          <p:nvPr>
            <p:ph type="subTitle" idx="4"/>
          </p:nvPr>
        </p:nvSpPr>
        <p:spPr>
          <a:xfrm>
            <a:off x="4708753" y="1915655"/>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5" name="Google Shape;195;p20"/>
          <p:cNvSpPr txBox="1">
            <a:spLocks noGrp="1"/>
          </p:cNvSpPr>
          <p:nvPr>
            <p:ph type="subTitle" idx="5"/>
          </p:nvPr>
        </p:nvSpPr>
        <p:spPr>
          <a:xfrm>
            <a:off x="2109048" y="3102807"/>
            <a:ext cx="23133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6" name="Google Shape;196;p20"/>
          <p:cNvSpPr txBox="1">
            <a:spLocks noGrp="1"/>
          </p:cNvSpPr>
          <p:nvPr>
            <p:ph type="subTitle" idx="6"/>
          </p:nvPr>
        </p:nvSpPr>
        <p:spPr>
          <a:xfrm>
            <a:off x="2109047" y="3462836"/>
            <a:ext cx="23133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7" name="Google Shape;197;p20"/>
          <p:cNvSpPr txBox="1">
            <a:spLocks noGrp="1"/>
          </p:cNvSpPr>
          <p:nvPr>
            <p:ph type="subTitle" idx="7"/>
          </p:nvPr>
        </p:nvSpPr>
        <p:spPr>
          <a:xfrm>
            <a:off x="4708750" y="3102806"/>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8" name="Google Shape;198;p20"/>
          <p:cNvSpPr txBox="1">
            <a:spLocks noGrp="1"/>
          </p:cNvSpPr>
          <p:nvPr>
            <p:ph type="subTitle" idx="8"/>
          </p:nvPr>
        </p:nvSpPr>
        <p:spPr>
          <a:xfrm>
            <a:off x="4708753" y="3462836"/>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9" name="Google Shape;199;p2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2399426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2"/>
        <p:cNvGrpSpPr/>
        <p:nvPr/>
      </p:nvGrpSpPr>
      <p:grpSpPr>
        <a:xfrm>
          <a:off x="0" y="0"/>
          <a:ext cx="0" cy="0"/>
          <a:chOff x="0" y="0"/>
          <a:chExt cx="0" cy="0"/>
        </a:xfrm>
      </p:grpSpPr>
      <p:sp>
        <p:nvSpPr>
          <p:cNvPr id="227" name="Google Shape;227;p22"/>
          <p:cNvSpPr txBox="1">
            <a:spLocks noGrp="1"/>
          </p:cNvSpPr>
          <p:nvPr>
            <p:ph type="title"/>
          </p:nvPr>
        </p:nvSpPr>
        <p:spPr>
          <a:xfrm>
            <a:off x="867750"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8" name="Google Shape;228;p22"/>
          <p:cNvSpPr txBox="1">
            <a:spLocks noGrp="1"/>
          </p:cNvSpPr>
          <p:nvPr>
            <p:ph type="subTitle" idx="1"/>
          </p:nvPr>
        </p:nvSpPr>
        <p:spPr>
          <a:xfrm>
            <a:off x="867750"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title" idx="2"/>
          </p:nvPr>
        </p:nvSpPr>
        <p:spPr>
          <a:xfrm>
            <a:off x="3651596"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0" name="Google Shape;230;p22"/>
          <p:cNvSpPr txBox="1">
            <a:spLocks noGrp="1"/>
          </p:cNvSpPr>
          <p:nvPr>
            <p:ph type="subTitle" idx="3"/>
          </p:nvPr>
        </p:nvSpPr>
        <p:spPr>
          <a:xfrm>
            <a:off x="3651596"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2"/>
          <p:cNvSpPr txBox="1">
            <a:spLocks noGrp="1"/>
          </p:cNvSpPr>
          <p:nvPr>
            <p:ph type="title" idx="4"/>
          </p:nvPr>
        </p:nvSpPr>
        <p:spPr>
          <a:xfrm>
            <a:off x="6434843"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2" name="Google Shape;232;p22"/>
          <p:cNvSpPr txBox="1">
            <a:spLocks noGrp="1"/>
          </p:cNvSpPr>
          <p:nvPr>
            <p:ph type="subTitle" idx="5"/>
          </p:nvPr>
        </p:nvSpPr>
        <p:spPr>
          <a:xfrm>
            <a:off x="6434843"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2"/>
          <p:cNvSpPr txBox="1">
            <a:spLocks noGrp="1"/>
          </p:cNvSpPr>
          <p:nvPr>
            <p:ph type="title" idx="6" hasCustomPrompt="1"/>
          </p:nvPr>
        </p:nvSpPr>
        <p:spPr>
          <a:xfrm>
            <a:off x="131685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4" name="Google Shape;234;p22"/>
          <p:cNvSpPr txBox="1">
            <a:spLocks noGrp="1"/>
          </p:cNvSpPr>
          <p:nvPr>
            <p:ph type="title" idx="7" hasCustomPrompt="1"/>
          </p:nvPr>
        </p:nvSpPr>
        <p:spPr>
          <a:xfrm>
            <a:off x="410040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a:spLocks noGrp="1"/>
          </p:cNvSpPr>
          <p:nvPr>
            <p:ph type="title" idx="8" hasCustomPrompt="1"/>
          </p:nvPr>
        </p:nvSpPr>
        <p:spPr>
          <a:xfrm>
            <a:off x="6883943"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a:spLocks noGrp="1"/>
          </p:cNvSpPr>
          <p:nvPr>
            <p:ph type="title" idx="9"/>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1986638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sp>
        <p:nvSpPr>
          <p:cNvPr id="77" name="Google Shape;77;p9"/>
          <p:cNvSpPr txBox="1">
            <a:spLocks noGrp="1"/>
          </p:cNvSpPr>
          <p:nvPr>
            <p:ph type="title"/>
          </p:nvPr>
        </p:nvSpPr>
        <p:spPr>
          <a:xfrm>
            <a:off x="970400" y="1168075"/>
            <a:ext cx="3133800" cy="18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9"/>
          <p:cNvSpPr txBox="1">
            <a:spLocks noGrp="1"/>
          </p:cNvSpPr>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3727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fr-FR"/>
              <a:t>Modifiez le style du titre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tx1">
                    <a:lumMod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smtClean="0"/>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8317878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fr-FR"/>
              <a:t>Modifiez le style du titre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295887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fr-FR"/>
              <a:t>Modifiez le style du titre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2" name="Content Placeholder 3"/>
          <p:cNvSpPr>
            <a:spLocks noGrp="1"/>
          </p:cNvSpPr>
          <p:nvPr>
            <p:ph sz="quarter" idx="13"/>
          </p:nvPr>
        </p:nvSpPr>
        <p:spPr>
          <a:xfrm>
            <a:off x="685331" y="2288260"/>
            <a:ext cx="3829520" cy="205514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3" name="Content Placeholder 5"/>
          <p:cNvSpPr>
            <a:spLocks noGrp="1"/>
          </p:cNvSpPr>
          <p:nvPr>
            <p:ph sz="quarter" idx="14"/>
          </p:nvPr>
        </p:nvSpPr>
        <p:spPr>
          <a:xfrm>
            <a:off x="4629150" y="2288260"/>
            <a:ext cx="3829051" cy="205514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651596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6514334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4509A250-FF31-4206-8172-F9D3106AACB1}" type="datetimeFigureOut">
              <a:rPr lang="en-US" smtClean="0"/>
              <a:t>3/24/2023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53147094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fr-FR"/>
              <a:t>Modifiez le style du titre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119882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smtClean="0"/>
              <a:t>3/24/2023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81676770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9">
            <a:alphaModFix amt="40000"/>
            <a:extLst>
              <a:ext uri="{28A0092B-C50C-407E-A947-70E740481C1C}">
                <a14:useLocalDpi xmlns:a14="http://schemas.microsoft.com/office/drawing/2010/main" val="0"/>
              </a:ext>
            </a:extLst>
          </a:blip>
          <a:srcRect/>
          <a:stretch>
            <a:fillRect/>
          </a:stretch>
        </p:blipFill>
        <p:spPr bwMode="auto">
          <a:xfrm>
            <a:off x="1" y="0"/>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dirty="0"/>
              <a:pPr/>
              <a:t>3/24/2023</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6D22F896-40B5-4ADD-8801-0D06FADFA095}" type="slidenum">
              <a:rPr lang="en-US" dirty="0"/>
              <a:pPr/>
              <a:t>‹N°›</a:t>
            </a:fld>
            <a:endParaRPr lang="en-US" dirty="0"/>
          </a:p>
        </p:txBody>
      </p:sp>
    </p:spTree>
    <p:extLst>
      <p:ext uri="{BB962C8B-B14F-4D97-AF65-F5344CB8AC3E}">
        <p14:creationId xmlns:p14="http://schemas.microsoft.com/office/powerpoint/2010/main" val="1973653887"/>
      </p:ext>
    </p:extLst>
  </p:cSld>
  <p:clrMap bg1="dk1" tx1="lt1" bg2="dk2" tx2="lt2" accent1="accent1" accent2="accent2" accent3="accent3" accent4="accent4" accent5="accent5" accent6="accent6" hlink="hlink" folHlink="folHlink"/>
  <p:sldLayoutIdLst>
    <p:sldLayoutId id="2147484622" r:id="rId1"/>
    <p:sldLayoutId id="2147484623" r:id="rId2"/>
    <p:sldLayoutId id="2147484624" r:id="rId3"/>
    <p:sldLayoutId id="2147484625" r:id="rId4"/>
    <p:sldLayoutId id="2147484626" r:id="rId5"/>
    <p:sldLayoutId id="2147484627" r:id="rId6"/>
    <p:sldLayoutId id="2147484628" r:id="rId7"/>
    <p:sldLayoutId id="2147484629" r:id="rId8"/>
    <p:sldLayoutId id="2147484630" r:id="rId9"/>
    <p:sldLayoutId id="2147484631" r:id="rId10"/>
    <p:sldLayoutId id="2147484632" r:id="rId11"/>
    <p:sldLayoutId id="2147484633" r:id="rId12"/>
    <p:sldLayoutId id="2147484634" r:id="rId13"/>
    <p:sldLayoutId id="2147484635"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5" r:id="rId23"/>
    <p:sldLayoutId id="2147484646" r:id="rId24"/>
    <p:sldLayoutId id="2147484647" r:id="rId25"/>
    <p:sldLayoutId id="2147484650" r:id="rId26"/>
    <p:sldLayoutId id="2147484651" r:id="rId27"/>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11.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42.png"/><Relationship Id="rId5" Type="http://schemas.openxmlformats.org/officeDocument/2006/relationships/image" Target="../media/image41.jpe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30"/>
          <p:cNvSpPr txBox="1">
            <a:spLocks noGrp="1"/>
          </p:cNvSpPr>
          <p:nvPr>
            <p:ph type="title"/>
          </p:nvPr>
        </p:nvSpPr>
        <p:spPr>
          <a:xfrm>
            <a:off x="864563" y="1366694"/>
            <a:ext cx="5337398" cy="14183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b="1" i="0" dirty="0">
                <a:solidFill>
                  <a:srgbClr val="D1D5DB"/>
                </a:solidFill>
                <a:effectLst/>
                <a:latin typeface="Cooper Black" panose="0208090404030B020404" pitchFamily="18" charset="0"/>
              </a:rPr>
              <a:t>IA et ballons connectés :</a:t>
            </a:r>
            <a:br>
              <a:rPr lang="fr-FR" sz="2400" b="1" i="0" dirty="0">
                <a:solidFill>
                  <a:srgbClr val="D1D5DB"/>
                </a:solidFill>
                <a:effectLst/>
                <a:latin typeface="Cooper Black" panose="0208090404030B020404" pitchFamily="18" charset="0"/>
              </a:rPr>
            </a:br>
            <a:r>
              <a:rPr lang="fr-FR" sz="2400" b="1" i="0" dirty="0">
                <a:solidFill>
                  <a:srgbClr val="D1D5DB"/>
                </a:solidFill>
                <a:effectLst/>
                <a:latin typeface="Cooper Black" panose="0208090404030B020404" pitchFamily="18" charset="0"/>
              </a:rPr>
              <a:t> </a:t>
            </a:r>
            <a:r>
              <a:rPr lang="fr-FR" sz="2400" b="1" dirty="0">
                <a:solidFill>
                  <a:srgbClr val="D1D5DB"/>
                </a:solidFill>
                <a:latin typeface="Cooper Black" panose="0208090404030B020404" pitchFamily="18" charset="0"/>
              </a:rPr>
              <a:t>L</a:t>
            </a:r>
            <a:r>
              <a:rPr lang="fr-FR" sz="2400" b="1" i="0" dirty="0">
                <a:solidFill>
                  <a:srgbClr val="D1D5DB"/>
                </a:solidFill>
                <a:effectLst/>
                <a:latin typeface="Cooper Black" panose="0208090404030B020404" pitchFamily="18" charset="0"/>
              </a:rPr>
              <a:t>a détection hors-jeu au football</a:t>
            </a:r>
            <a:endParaRPr sz="4800" b="1" dirty="0">
              <a:solidFill>
                <a:srgbClr val="CC0000"/>
              </a:solidFill>
              <a:latin typeface="Cooper Black" panose="0208090404030B020404" pitchFamily="18" charset="0"/>
            </a:endParaRPr>
          </a:p>
        </p:txBody>
      </p:sp>
      <p:sp>
        <p:nvSpPr>
          <p:cNvPr id="283" name="Google Shape;283;p30"/>
          <p:cNvSpPr txBox="1">
            <a:spLocks noGrp="1"/>
          </p:cNvSpPr>
          <p:nvPr>
            <p:ph type="subTitle" idx="1"/>
          </p:nvPr>
        </p:nvSpPr>
        <p:spPr>
          <a:xfrm>
            <a:off x="3429911" y="3090242"/>
            <a:ext cx="3312300" cy="60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Encadré par : </a:t>
            </a:r>
          </a:p>
          <a:p>
            <a:pPr marL="0" lvl="0" indent="0" algn="ctr" rtl="0">
              <a:spcBef>
                <a:spcPts val="0"/>
              </a:spcBef>
              <a:spcAft>
                <a:spcPts val="0"/>
              </a:spcAft>
              <a:buNone/>
            </a:pPr>
            <a:r>
              <a:rPr lang="en" dirty="0"/>
              <a:t>Mr. Rene Chalon</a:t>
            </a:r>
            <a:endParaRPr dirty="0"/>
          </a:p>
        </p:txBody>
      </p:sp>
      <p:grpSp>
        <p:nvGrpSpPr>
          <p:cNvPr id="284" name="Google Shape;284;p30"/>
          <p:cNvGrpSpPr/>
          <p:nvPr/>
        </p:nvGrpSpPr>
        <p:grpSpPr>
          <a:xfrm>
            <a:off x="203815" y="163865"/>
            <a:ext cx="288601" cy="1096693"/>
            <a:chOff x="1006700" y="2603975"/>
            <a:chExt cx="55450" cy="210700"/>
          </a:xfrm>
        </p:grpSpPr>
        <p:sp>
          <p:nvSpPr>
            <p:cNvPr id="285" name="Google Shape;285;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1" name="Google Shape;291;p30"/>
          <p:cNvGrpSpPr/>
          <p:nvPr/>
        </p:nvGrpSpPr>
        <p:grpSpPr>
          <a:xfrm rot="5400000">
            <a:off x="8170892" y="4296905"/>
            <a:ext cx="288601" cy="1096693"/>
            <a:chOff x="1006700" y="2603975"/>
            <a:chExt cx="55450" cy="210700"/>
          </a:xfrm>
        </p:grpSpPr>
        <p:sp>
          <p:nvSpPr>
            <p:cNvPr id="292" name="Google Shape;292;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p:cNvGrpSpPr/>
          <p:nvPr/>
        </p:nvGrpSpPr>
        <p:grpSpPr>
          <a:xfrm>
            <a:off x="280461" y="3972228"/>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89832" y="3156033"/>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5EFAB164-C36D-B80F-3A2F-0DFFA3E302DA}"/>
              </a:ext>
            </a:extLst>
          </p:cNvPr>
          <p:cNvPicPr>
            <a:picLocks noChangeAspect="1"/>
          </p:cNvPicPr>
          <p:nvPr/>
        </p:nvPicPr>
        <p:blipFill>
          <a:blip r:embed="rId3"/>
          <a:stretch>
            <a:fillRect/>
          </a:stretch>
        </p:blipFill>
        <p:spPr>
          <a:xfrm>
            <a:off x="590105" y="1433776"/>
            <a:ext cx="5706351" cy="1244319"/>
          </a:xfrm>
          <a:prstGeom prst="rect">
            <a:avLst/>
          </a:prstGeom>
        </p:spPr>
      </p:pic>
      <p:pic>
        <p:nvPicPr>
          <p:cNvPr id="6" name="Image 5">
            <a:extLst>
              <a:ext uri="{FF2B5EF4-FFF2-40B4-BE49-F238E27FC236}">
                <a16:creationId xmlns:a16="http://schemas.microsoft.com/office/drawing/2014/main" id="{345E1D9C-2507-B756-CFCB-3139D6BC966B}"/>
              </a:ext>
            </a:extLst>
          </p:cNvPr>
          <p:cNvPicPr>
            <a:picLocks noChangeAspect="1"/>
          </p:cNvPicPr>
          <p:nvPr/>
        </p:nvPicPr>
        <p:blipFill>
          <a:blip r:embed="rId4"/>
          <a:stretch>
            <a:fillRect/>
          </a:stretch>
        </p:blipFill>
        <p:spPr>
          <a:xfrm>
            <a:off x="921118" y="3101625"/>
            <a:ext cx="3310415" cy="676715"/>
          </a:xfrm>
          <a:prstGeom prst="rect">
            <a:avLst/>
          </a:prstGeom>
        </p:spPr>
      </p:pic>
      <p:pic>
        <p:nvPicPr>
          <p:cNvPr id="8" name="Image 7">
            <a:extLst>
              <a:ext uri="{FF2B5EF4-FFF2-40B4-BE49-F238E27FC236}">
                <a16:creationId xmlns:a16="http://schemas.microsoft.com/office/drawing/2014/main" id="{D31BDF43-6D26-4C44-5F28-4828C16C2D3D}"/>
              </a:ext>
            </a:extLst>
          </p:cNvPr>
          <p:cNvPicPr>
            <a:picLocks noChangeAspect="1"/>
          </p:cNvPicPr>
          <p:nvPr/>
        </p:nvPicPr>
        <p:blipFill rotWithShape="1">
          <a:blip r:embed="rId5"/>
          <a:srcRect l="38724" t="-2168"/>
          <a:stretch/>
        </p:blipFill>
        <p:spPr>
          <a:xfrm>
            <a:off x="6466024" y="522764"/>
            <a:ext cx="2549122" cy="3981062"/>
          </a:xfrm>
          <a:prstGeom prst="rect">
            <a:avLst/>
          </a:prstGeom>
          <a:ln>
            <a:noFill/>
          </a:ln>
          <a:effectLst>
            <a:softEdge rad="112500"/>
          </a:effectLst>
        </p:spPr>
      </p:pic>
      <p:pic>
        <p:nvPicPr>
          <p:cNvPr id="9" name="Image 8">
            <a:extLst>
              <a:ext uri="{FF2B5EF4-FFF2-40B4-BE49-F238E27FC236}">
                <a16:creationId xmlns:a16="http://schemas.microsoft.com/office/drawing/2014/main" id="{BBB872ED-FAE7-8995-4D91-0F1B376D03AE}"/>
              </a:ext>
            </a:extLst>
          </p:cNvPr>
          <p:cNvPicPr>
            <a:picLocks noChangeAspect="1"/>
          </p:cNvPicPr>
          <p:nvPr/>
        </p:nvPicPr>
        <p:blipFill>
          <a:blip r:embed="rId6"/>
          <a:stretch>
            <a:fillRect/>
          </a:stretch>
        </p:blipFill>
        <p:spPr>
          <a:xfrm>
            <a:off x="1185181" y="3882942"/>
            <a:ext cx="1469263" cy="1548518"/>
          </a:xfrm>
          <a:prstGeom prst="rect">
            <a:avLst/>
          </a:prstGeom>
        </p:spPr>
      </p:pic>
      <p:pic>
        <p:nvPicPr>
          <p:cNvPr id="11" name="Image 10">
            <a:extLst>
              <a:ext uri="{FF2B5EF4-FFF2-40B4-BE49-F238E27FC236}">
                <a16:creationId xmlns:a16="http://schemas.microsoft.com/office/drawing/2014/main" id="{3CD80E15-8E39-58FE-CE7C-CC8E2609A63E}"/>
              </a:ext>
            </a:extLst>
          </p:cNvPr>
          <p:cNvPicPr>
            <a:picLocks noChangeAspect="1"/>
          </p:cNvPicPr>
          <p:nvPr/>
        </p:nvPicPr>
        <p:blipFill>
          <a:blip r:embed="rId7"/>
          <a:stretch>
            <a:fillRect/>
          </a:stretch>
        </p:blipFill>
        <p:spPr>
          <a:xfrm>
            <a:off x="905227" y="3572808"/>
            <a:ext cx="317019" cy="317019"/>
          </a:xfrm>
          <a:prstGeom prst="rect">
            <a:avLst/>
          </a:prstGeom>
        </p:spPr>
      </p:pic>
      <p:pic>
        <p:nvPicPr>
          <p:cNvPr id="13" name="Image 12">
            <a:extLst>
              <a:ext uri="{FF2B5EF4-FFF2-40B4-BE49-F238E27FC236}">
                <a16:creationId xmlns:a16="http://schemas.microsoft.com/office/drawing/2014/main" id="{C73CF4AD-C9C7-C310-EFA2-C365DE306E0A}"/>
              </a:ext>
            </a:extLst>
          </p:cNvPr>
          <p:cNvPicPr>
            <a:picLocks noChangeAspect="1"/>
          </p:cNvPicPr>
          <p:nvPr/>
        </p:nvPicPr>
        <p:blipFill>
          <a:blip r:embed="rId8"/>
          <a:stretch>
            <a:fillRect/>
          </a:stretch>
        </p:blipFill>
        <p:spPr>
          <a:xfrm>
            <a:off x="5590221" y="472983"/>
            <a:ext cx="522745" cy="463337"/>
          </a:xfrm>
          <a:prstGeom prst="rect">
            <a:avLst/>
          </a:prstGeom>
        </p:spPr>
      </p:pic>
      <p:pic>
        <p:nvPicPr>
          <p:cNvPr id="15" name="Image 14">
            <a:extLst>
              <a:ext uri="{FF2B5EF4-FFF2-40B4-BE49-F238E27FC236}">
                <a16:creationId xmlns:a16="http://schemas.microsoft.com/office/drawing/2014/main" id="{211F2D8E-1D7B-79BD-05BA-F5CEF3E9BE63}"/>
              </a:ext>
            </a:extLst>
          </p:cNvPr>
          <p:cNvPicPr>
            <a:picLocks noChangeAspect="1"/>
          </p:cNvPicPr>
          <p:nvPr/>
        </p:nvPicPr>
        <p:blipFill>
          <a:blip r:embed="rId9"/>
          <a:stretch>
            <a:fillRect/>
          </a:stretch>
        </p:blipFill>
        <p:spPr>
          <a:xfrm>
            <a:off x="3499991" y="4379033"/>
            <a:ext cx="457240" cy="457240"/>
          </a:xfrm>
          <a:prstGeom prst="rect">
            <a:avLst/>
          </a:prstGeom>
        </p:spPr>
      </p:pic>
      <p:pic>
        <p:nvPicPr>
          <p:cNvPr id="16" name="Image 15">
            <a:extLst>
              <a:ext uri="{FF2B5EF4-FFF2-40B4-BE49-F238E27FC236}">
                <a16:creationId xmlns:a16="http://schemas.microsoft.com/office/drawing/2014/main" id="{A007D8B7-55A3-0163-617D-E7A6FC5234B6}"/>
              </a:ext>
            </a:extLst>
          </p:cNvPr>
          <p:cNvPicPr>
            <a:picLocks noChangeAspect="1"/>
          </p:cNvPicPr>
          <p:nvPr/>
        </p:nvPicPr>
        <p:blipFill>
          <a:blip r:embed="rId10"/>
          <a:stretch>
            <a:fillRect/>
          </a:stretch>
        </p:blipFill>
        <p:spPr>
          <a:xfrm>
            <a:off x="3441846" y="465617"/>
            <a:ext cx="341406" cy="463336"/>
          </a:xfrm>
          <a:prstGeom prst="rect">
            <a:avLst/>
          </a:prstGeom>
        </p:spPr>
      </p:pic>
      <p:pic>
        <p:nvPicPr>
          <p:cNvPr id="17" name="Image 16">
            <a:extLst>
              <a:ext uri="{FF2B5EF4-FFF2-40B4-BE49-F238E27FC236}">
                <a16:creationId xmlns:a16="http://schemas.microsoft.com/office/drawing/2014/main" id="{2955C2EE-B21A-D4E3-BC98-430CB49A24FC}"/>
              </a:ext>
            </a:extLst>
          </p:cNvPr>
          <p:cNvPicPr>
            <a:picLocks noChangeAspect="1"/>
          </p:cNvPicPr>
          <p:nvPr/>
        </p:nvPicPr>
        <p:blipFill>
          <a:blip r:embed="rId11"/>
          <a:stretch>
            <a:fillRect/>
          </a:stretch>
        </p:blipFill>
        <p:spPr>
          <a:xfrm>
            <a:off x="65819" y="2578811"/>
            <a:ext cx="457240" cy="457240"/>
          </a:xfrm>
          <a:prstGeom prst="rect">
            <a:avLst/>
          </a:prstGeom>
        </p:spPr>
      </p:pic>
      <p:pic>
        <p:nvPicPr>
          <p:cNvPr id="18" name="Image 17">
            <a:extLst>
              <a:ext uri="{FF2B5EF4-FFF2-40B4-BE49-F238E27FC236}">
                <a16:creationId xmlns:a16="http://schemas.microsoft.com/office/drawing/2014/main" id="{A6E69936-7CBD-1711-DD1E-7468FF7312B5}"/>
              </a:ext>
            </a:extLst>
          </p:cNvPr>
          <p:cNvPicPr>
            <a:picLocks noChangeAspect="1"/>
          </p:cNvPicPr>
          <p:nvPr/>
        </p:nvPicPr>
        <p:blipFill>
          <a:blip r:embed="rId12"/>
          <a:stretch>
            <a:fillRect/>
          </a:stretch>
        </p:blipFill>
        <p:spPr>
          <a:xfrm>
            <a:off x="1120275" y="466873"/>
            <a:ext cx="463336" cy="4633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1"/>
          <p:cNvSpPr/>
          <p:nvPr/>
        </p:nvSpPr>
        <p:spPr>
          <a:xfrm>
            <a:off x="738597" y="178169"/>
            <a:ext cx="7704000" cy="937267"/>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txBox="1">
            <a:spLocks noGrp="1"/>
          </p:cNvSpPr>
          <p:nvPr>
            <p:ph type="title"/>
          </p:nvPr>
        </p:nvSpPr>
        <p:spPr>
          <a:xfrm>
            <a:off x="707905" y="333342"/>
            <a:ext cx="7705800" cy="572700"/>
          </a:xfrm>
          <a:prstGeom prst="rect">
            <a:avLst/>
          </a:prstGeom>
        </p:spPr>
        <p:txBody>
          <a:bodyPr spcFirstLastPara="1" wrap="square" lIns="91425" tIns="91425" rIns="91425" bIns="91425" anchor="ctr" anchorCtr="0">
            <a:noAutofit/>
          </a:bodyPr>
          <a:lstStyle/>
          <a:p>
            <a:pPr marL="0" lvl="0" indent="0" fontAlgn="base">
              <a:lnSpc>
                <a:spcPct val="100000"/>
              </a:lnSpc>
              <a:buClr>
                <a:srgbClr val="000000"/>
              </a:buClr>
            </a:pPr>
            <a:r>
              <a:rPr lang="fr-FR" sz="2400" cap="none" dirty="0">
                <a:solidFill>
                  <a:srgbClr val="ECECF1"/>
                </a:solidFill>
                <a:effectLst/>
                <a:latin typeface="Tw Cen MT" panose="020B0602020104020603" pitchFamily="34" charset="0"/>
                <a:cs typeface="Arial"/>
              </a:rPr>
              <a:t>Les limites de l'IA pour la détection des hors-jeux dans le football</a:t>
            </a:r>
          </a:p>
        </p:txBody>
      </p:sp>
      <p:grpSp>
        <p:nvGrpSpPr>
          <p:cNvPr id="332" name="Google Shape;332;p31"/>
          <p:cNvGrpSpPr/>
          <p:nvPr/>
        </p:nvGrpSpPr>
        <p:grpSpPr>
          <a:xfrm rot="5400000">
            <a:off x="511646" y="4233013"/>
            <a:ext cx="288601" cy="1096693"/>
            <a:chOff x="1006700" y="2603975"/>
            <a:chExt cx="55450" cy="210700"/>
          </a:xfrm>
        </p:grpSpPr>
        <p:sp>
          <p:nvSpPr>
            <p:cNvPr id="333" name="Google Shape;333;p3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31"/>
          <p:cNvGrpSpPr/>
          <p:nvPr/>
        </p:nvGrpSpPr>
        <p:grpSpPr>
          <a:xfrm>
            <a:off x="8596681" y="736494"/>
            <a:ext cx="464268" cy="431989"/>
            <a:chOff x="827350" y="3629733"/>
            <a:chExt cx="1431600" cy="1332067"/>
          </a:xfrm>
        </p:grpSpPr>
        <p:sp>
          <p:nvSpPr>
            <p:cNvPr id="340" name="Google Shape;340;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1"/>
          <p:cNvGrpSpPr/>
          <p:nvPr/>
        </p:nvGrpSpPr>
        <p:grpSpPr>
          <a:xfrm>
            <a:off x="8596636" y="178169"/>
            <a:ext cx="356755" cy="331951"/>
            <a:chOff x="827350" y="3629733"/>
            <a:chExt cx="1431600" cy="1332067"/>
          </a:xfrm>
        </p:grpSpPr>
        <p:sp>
          <p:nvSpPr>
            <p:cNvPr id="344" name="Google Shape;344;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ZoneTexte 4">
            <a:extLst>
              <a:ext uri="{FF2B5EF4-FFF2-40B4-BE49-F238E27FC236}">
                <a16:creationId xmlns:a16="http://schemas.microsoft.com/office/drawing/2014/main" id="{E1C5E0CF-711F-9073-B203-6ADE72CDE360}"/>
              </a:ext>
            </a:extLst>
          </p:cNvPr>
          <p:cNvSpPr txBox="1"/>
          <p:nvPr/>
        </p:nvSpPr>
        <p:spPr>
          <a:xfrm>
            <a:off x="3001596" y="1531904"/>
            <a:ext cx="5366133" cy="2462213"/>
          </a:xfrm>
          <a:prstGeom prst="rect">
            <a:avLst/>
          </a:prstGeom>
          <a:noFill/>
        </p:spPr>
        <p:txBody>
          <a:bodyPr wrap="square" rtlCol="0">
            <a:spAutoFit/>
          </a:bodyPr>
          <a:lstStyle/>
          <a:p>
            <a:pPr algn="l"/>
            <a:r>
              <a:rPr lang="fr-FR" b="0" i="0" dirty="0">
                <a:solidFill>
                  <a:srgbClr val="D1D5DB"/>
                </a:solidFill>
                <a:effectLst/>
                <a:latin typeface="Söhne"/>
              </a:rPr>
              <a:t>la détection des hors-jeux repose en grande partie sur la perception de la profondeur, ce qui signifie qu'il est nécessaire de comprendre la distance entre les joueurs et la ligne de but. Cela peut être difficile pour l'IA, en particulier dans les situations où les joueurs se croisent sur le terrain.</a:t>
            </a:r>
          </a:p>
          <a:p>
            <a:pPr algn="l"/>
            <a:endParaRPr lang="fr-FR" b="0" i="0" dirty="0">
              <a:solidFill>
                <a:srgbClr val="D1D5DB"/>
              </a:solidFill>
              <a:effectLst/>
              <a:latin typeface="Söhne"/>
            </a:endParaRPr>
          </a:p>
          <a:p>
            <a:pPr algn="l"/>
            <a:r>
              <a:rPr lang="fr-FR" b="0" i="0" dirty="0">
                <a:solidFill>
                  <a:srgbClr val="D1D5DB"/>
                </a:solidFill>
                <a:effectLst/>
                <a:latin typeface="Söhne"/>
              </a:rPr>
              <a:t>la détection des hors-jeux doit être effectuée en temps réel, ce qui signifie que l'IA doit être capable de traiter rapidement de grandes quantités de données vidéo pour détecter les hors-jeux potentiels. Cela peut être un défi pour les systèmes d'IA qui peuvent être limités par des ressources matérielles ou de traitement.</a:t>
            </a:r>
          </a:p>
        </p:txBody>
      </p:sp>
      <p:sp>
        <p:nvSpPr>
          <p:cNvPr id="17" name="Google Shape;939;p46">
            <a:extLst>
              <a:ext uri="{FF2B5EF4-FFF2-40B4-BE49-F238E27FC236}">
                <a16:creationId xmlns:a16="http://schemas.microsoft.com/office/drawing/2014/main" id="{4B943C92-D17B-5B0F-0288-460140763271}"/>
              </a:ext>
            </a:extLst>
          </p:cNvPr>
          <p:cNvSpPr/>
          <p:nvPr/>
        </p:nvSpPr>
        <p:spPr>
          <a:xfrm>
            <a:off x="2834301" y="1382593"/>
            <a:ext cx="5700725" cy="2913234"/>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Image 25">
            <a:extLst>
              <a:ext uri="{FF2B5EF4-FFF2-40B4-BE49-F238E27FC236}">
                <a16:creationId xmlns:a16="http://schemas.microsoft.com/office/drawing/2014/main" id="{E7DB84F0-4B38-0474-B671-367D70226EF3}"/>
              </a:ext>
            </a:extLst>
          </p:cNvPr>
          <p:cNvPicPr>
            <a:picLocks noChangeAspect="1"/>
          </p:cNvPicPr>
          <p:nvPr/>
        </p:nvPicPr>
        <p:blipFill>
          <a:blip r:embed="rId3"/>
          <a:stretch>
            <a:fillRect/>
          </a:stretch>
        </p:blipFill>
        <p:spPr>
          <a:xfrm>
            <a:off x="667007" y="1303965"/>
            <a:ext cx="1942507" cy="3088905"/>
          </a:xfrm>
          <a:prstGeom prst="round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0"/>
          <p:cNvSpPr/>
          <p:nvPr/>
        </p:nvSpPr>
        <p:spPr>
          <a:xfrm>
            <a:off x="910950" y="15534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910950" y="31028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7319250" y="15534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7319250" y="31028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txBox="1">
            <a:spLocks noGrp="1"/>
          </p:cNvSpPr>
          <p:nvPr>
            <p:ph type="subTitle" idx="1"/>
          </p:nvPr>
        </p:nvSpPr>
        <p:spPr>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dirty="0"/>
              <a:t>Ciblage</a:t>
            </a:r>
            <a:endParaRPr dirty="0"/>
          </a:p>
        </p:txBody>
      </p:sp>
      <p:sp>
        <p:nvSpPr>
          <p:cNvPr id="701" name="Google Shape;701;p40"/>
          <p:cNvSpPr txBox="1">
            <a:spLocks noGrp="1"/>
          </p:cNvSpPr>
          <p:nvPr>
            <p:ph type="subTitle" idx="2"/>
          </p:nvPr>
        </p:nvSpPr>
        <p:spPr>
          <a:prstGeom prst="rect">
            <a:avLst/>
          </a:prstGeom>
        </p:spPr>
        <p:txBody>
          <a:bodyPr spcFirstLastPara="1" wrap="square" lIns="0" tIns="91425" rIns="0" bIns="91425" anchor="t" anchorCtr="0">
            <a:no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chemeClr val="tx1"/>
                </a:solidFill>
                <a:uFillTx/>
                <a:latin typeface="Nunito Sans"/>
                <a:ea typeface="Nunito Sans"/>
                <a:cs typeface="Nunito Sans"/>
              </a:rPr>
              <a:t>Les objectifs, les domaines d'intérêt, les  mots-clés , les  sources</a:t>
            </a:r>
          </a:p>
        </p:txBody>
      </p:sp>
      <p:sp>
        <p:nvSpPr>
          <p:cNvPr id="702" name="Google Shape;702;p40"/>
          <p:cNvSpPr txBox="1">
            <a:spLocks noGrp="1"/>
          </p:cNvSpPr>
          <p:nvPr>
            <p:ph type="subTitle" idx="3"/>
          </p:nvPr>
        </p:nvSpPr>
        <p:spPr>
          <a:xfrm>
            <a:off x="4477547" y="1542938"/>
            <a:ext cx="2326200" cy="457200"/>
          </a:xfrm>
          <a:prstGeom prst="rect">
            <a:avLst/>
          </a:prstGeom>
        </p:spPr>
        <p:txBody>
          <a:bodyPr spcFirstLastPara="1" wrap="square" lIns="0" tIns="91425" rIns="0" bIns="91425" anchor="b" anchorCtr="0">
            <a:noAutofit/>
          </a:bodyPr>
          <a:lstStyle/>
          <a:p>
            <a:pPr marL="0" lvl="0" indent="0" algn="r" rtl="0">
              <a:spcBef>
                <a:spcPts val="0"/>
              </a:spcBef>
              <a:spcAft>
                <a:spcPts val="0"/>
              </a:spcAft>
              <a:buNone/>
            </a:pPr>
            <a:r>
              <a:rPr lang="en" dirty="0"/>
              <a:t>collecte</a:t>
            </a:r>
            <a:endParaRPr dirty="0"/>
          </a:p>
        </p:txBody>
      </p:sp>
      <p:sp>
        <p:nvSpPr>
          <p:cNvPr id="703" name="Google Shape;703;p40"/>
          <p:cNvSpPr txBox="1">
            <a:spLocks noGrp="1"/>
          </p:cNvSpPr>
          <p:nvPr>
            <p:ph type="subTitle" idx="4"/>
          </p:nvPr>
        </p:nvSpPr>
        <p:spPr>
          <a:xfrm>
            <a:off x="5256283" y="1896412"/>
            <a:ext cx="2326200" cy="484500"/>
          </a:xfrm>
          <a:prstGeom prst="rect">
            <a:avLst/>
          </a:prstGeom>
        </p:spPr>
        <p:txBody>
          <a:bodyPr spcFirstLastPara="1" wrap="square" lIns="0" tIns="91425" rIns="0" bIns="91425" anchor="t" anchorCtr="0">
            <a:noAutofit/>
          </a:bodyPr>
          <a:lstStyle/>
          <a:p>
            <a:pPr marL="0" indent="0" algn="l" defTabSz="457200">
              <a:lnSpc>
                <a:spcPct val="100000"/>
              </a:lnSpc>
              <a:defRPr sz="1800" b="0" i="0" u="none" strike="noStrike" kern="0" cap="none" spc="0" baseline="0">
                <a:solidFill>
                  <a:srgbClr val="000000"/>
                </a:solidFill>
                <a:uFillTx/>
              </a:defRPr>
            </a:pPr>
            <a:r>
              <a:rPr lang="fr-FR" sz="1400" cap="none" dirty="0">
                <a:solidFill>
                  <a:schemeClr val="tx1"/>
                </a:solidFill>
                <a:latin typeface="Nunito Sans"/>
              </a:rPr>
              <a:t>de définir les critères de recherche, de trier et de filtrer les informations collectées</a:t>
            </a:r>
            <a:endParaRPr sz="1400" cap="none" dirty="0">
              <a:solidFill>
                <a:schemeClr val="tx1"/>
              </a:solidFill>
              <a:latin typeface="Nunito Sans"/>
            </a:endParaRPr>
          </a:p>
        </p:txBody>
      </p:sp>
      <p:sp>
        <p:nvSpPr>
          <p:cNvPr id="704" name="Google Shape;704;p40"/>
          <p:cNvSpPr txBox="1">
            <a:spLocks noGrp="1"/>
          </p:cNvSpPr>
          <p:nvPr>
            <p:ph type="subTitle" idx="5"/>
          </p:nvPr>
        </p:nvSpPr>
        <p:spPr>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dirty="0"/>
              <a:t>analyse</a:t>
            </a:r>
            <a:endParaRPr dirty="0"/>
          </a:p>
        </p:txBody>
      </p:sp>
      <p:sp>
        <p:nvSpPr>
          <p:cNvPr id="705" name="Google Shape;705;p40"/>
          <p:cNvSpPr txBox="1">
            <a:spLocks noGrp="1"/>
          </p:cNvSpPr>
          <p:nvPr>
            <p:ph type="subTitle" idx="6"/>
          </p:nvPr>
        </p:nvSpPr>
        <p:spPr>
          <a:prstGeom prst="rect">
            <a:avLst/>
          </a:prstGeom>
        </p:spPr>
        <p:txBody>
          <a:bodyPr spcFirstLastPara="1" wrap="square" lIns="0" tIns="91425" rIns="0" bIns="91425" anchor="t" anchorCtr="0">
            <a:noAutofit/>
          </a:bodyPr>
          <a:lstStyle/>
          <a:p>
            <a:pPr marL="0" indent="0" defTabSz="457200">
              <a:lnSpc>
                <a:spcPct val="100000"/>
              </a:lnSpc>
              <a:defRPr sz="1800" b="0" i="0" u="none" strike="noStrike" kern="0" cap="none" spc="0" baseline="0">
                <a:solidFill>
                  <a:srgbClr val="000000"/>
                </a:solidFill>
                <a:uFillTx/>
              </a:defRPr>
            </a:pPr>
            <a:r>
              <a:rPr lang="fr-FR" sz="1400" cap="none" dirty="0">
                <a:solidFill>
                  <a:schemeClr val="tx1"/>
                </a:solidFill>
                <a:latin typeface="Nunito Sans"/>
              </a:rPr>
              <a:t>trier les informations, de les classer, de les interpréter et de les synthétiser</a:t>
            </a:r>
            <a:endParaRPr sz="1400" cap="none" dirty="0">
              <a:solidFill>
                <a:schemeClr val="tx1"/>
              </a:solidFill>
              <a:latin typeface="Nunito Sans"/>
            </a:endParaRPr>
          </a:p>
        </p:txBody>
      </p:sp>
      <p:sp>
        <p:nvSpPr>
          <p:cNvPr id="706" name="Google Shape;706;p40"/>
          <p:cNvSpPr txBox="1">
            <a:spLocks noGrp="1"/>
          </p:cNvSpPr>
          <p:nvPr>
            <p:ph type="subTitle" idx="7"/>
          </p:nvPr>
        </p:nvSpPr>
        <p:spPr>
          <a:xfrm>
            <a:off x="4477547" y="3102807"/>
            <a:ext cx="2326200" cy="457200"/>
          </a:xfrm>
          <a:prstGeom prst="rect">
            <a:avLst/>
          </a:prstGeom>
        </p:spPr>
        <p:txBody>
          <a:bodyPr spcFirstLastPara="1" wrap="square" lIns="0" tIns="91425" rIns="0" bIns="91425" anchor="b" anchorCtr="0">
            <a:noAutofit/>
          </a:bodyPr>
          <a:lstStyle/>
          <a:p>
            <a:pPr marL="0" lvl="0" indent="0" algn="r" rtl="0">
              <a:spcBef>
                <a:spcPts val="0"/>
              </a:spcBef>
              <a:spcAft>
                <a:spcPts val="0"/>
              </a:spcAft>
              <a:buNone/>
            </a:pPr>
            <a:r>
              <a:rPr lang="en" dirty="0"/>
              <a:t>diffusion</a:t>
            </a:r>
            <a:endParaRPr dirty="0"/>
          </a:p>
        </p:txBody>
      </p:sp>
      <p:sp>
        <p:nvSpPr>
          <p:cNvPr id="707" name="Google Shape;707;p40"/>
          <p:cNvSpPr txBox="1">
            <a:spLocks noGrp="1"/>
          </p:cNvSpPr>
          <p:nvPr>
            <p:ph type="subTitle" idx="8"/>
          </p:nvPr>
        </p:nvSpPr>
        <p:spPr>
          <a:xfrm>
            <a:off x="5256282" y="3470615"/>
            <a:ext cx="2000069" cy="484500"/>
          </a:xfrm>
          <a:prstGeom prst="rect">
            <a:avLst/>
          </a:prstGeom>
        </p:spPr>
        <p:txBody>
          <a:bodyPr spcFirstLastPara="1" wrap="square" lIns="0" tIns="91425" rIns="0" bIns="91425" anchor="t" anchorCtr="0">
            <a:noAutofit/>
          </a:bodyPr>
          <a:lstStyle/>
          <a:p>
            <a:pPr marL="0" lvl="0" indent="0" algn="just" defTabSz="457200">
              <a:lnSpc>
                <a:spcPct val="100000"/>
              </a:lnSpc>
              <a:defRPr sz="1800" b="0" i="0" u="none" strike="noStrike" kern="0" cap="none" spc="0" baseline="0">
                <a:solidFill>
                  <a:srgbClr val="000000"/>
                </a:solidFill>
                <a:uFillTx/>
              </a:defRPr>
            </a:pPr>
            <a:r>
              <a:rPr lang="fr-FR" sz="1400" kern="0" cap="none" dirty="0">
                <a:solidFill>
                  <a:schemeClr val="tx1"/>
                </a:solidFill>
                <a:latin typeface="Nunito Sans"/>
              </a:rPr>
              <a:t>mettre en place un système de diffusion des informations</a:t>
            </a:r>
            <a:endParaRPr sz="1400" kern="0" cap="none" dirty="0">
              <a:solidFill>
                <a:schemeClr val="tx1"/>
              </a:solidFill>
              <a:latin typeface="Nunito Sans"/>
            </a:endParaRPr>
          </a:p>
        </p:txBody>
      </p:sp>
      <p:sp>
        <p:nvSpPr>
          <p:cNvPr id="699" name="Google Shape;699;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Methodologie de veille </a:t>
            </a:r>
            <a:endParaRPr dirty="0"/>
          </a:p>
        </p:txBody>
      </p:sp>
      <p:grpSp>
        <p:nvGrpSpPr>
          <p:cNvPr id="708" name="Google Shape;708;p40"/>
          <p:cNvGrpSpPr/>
          <p:nvPr/>
        </p:nvGrpSpPr>
        <p:grpSpPr>
          <a:xfrm rot="5400000">
            <a:off x="862782" y="4248146"/>
            <a:ext cx="288601" cy="1096693"/>
            <a:chOff x="1006700" y="2603975"/>
            <a:chExt cx="55450" cy="210700"/>
          </a:xfrm>
        </p:grpSpPr>
        <p:sp>
          <p:nvSpPr>
            <p:cNvPr id="709" name="Google Shape;709;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0"/>
          <p:cNvGrpSpPr/>
          <p:nvPr/>
        </p:nvGrpSpPr>
        <p:grpSpPr>
          <a:xfrm>
            <a:off x="1065150" y="3277917"/>
            <a:ext cx="611927" cy="600334"/>
            <a:chOff x="-1183550" y="3586525"/>
            <a:chExt cx="296175" cy="290550"/>
          </a:xfrm>
        </p:grpSpPr>
        <p:sp>
          <p:nvSpPr>
            <p:cNvPr id="724" name="Google Shape;724;p4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0"/>
          <p:cNvGrpSpPr/>
          <p:nvPr/>
        </p:nvGrpSpPr>
        <p:grpSpPr>
          <a:xfrm>
            <a:off x="7473431" y="3277917"/>
            <a:ext cx="605419" cy="572906"/>
            <a:chOff x="-1592325" y="3957400"/>
            <a:chExt cx="293025" cy="277275"/>
          </a:xfrm>
        </p:grpSpPr>
        <p:sp>
          <p:nvSpPr>
            <p:cNvPr id="734" name="Google Shape;734;p4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0"/>
          <p:cNvGrpSpPr/>
          <p:nvPr/>
        </p:nvGrpSpPr>
        <p:grpSpPr>
          <a:xfrm>
            <a:off x="1124393" y="1771538"/>
            <a:ext cx="486912" cy="486836"/>
            <a:chOff x="2685825" y="840375"/>
            <a:chExt cx="481900" cy="481825"/>
          </a:xfrm>
        </p:grpSpPr>
        <p:sp>
          <p:nvSpPr>
            <p:cNvPr id="739" name="Google Shape;739;p4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4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 name="Google Shape;741;p40"/>
          <p:cNvGrpSpPr/>
          <p:nvPr/>
        </p:nvGrpSpPr>
        <p:grpSpPr>
          <a:xfrm>
            <a:off x="7516192" y="1794046"/>
            <a:ext cx="486836" cy="486836"/>
            <a:chOff x="4456875" y="1435075"/>
            <a:chExt cx="481825" cy="481825"/>
          </a:xfrm>
        </p:grpSpPr>
        <p:sp>
          <p:nvSpPr>
            <p:cNvPr id="742" name="Google Shape;742;p4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4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4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4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4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 name="Google Shape;747;p4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 name="Google Shape;748;p4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 name="Google Shape;749;p4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 name="Google Shape;750;p4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 name="Google Shape;751;p4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4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4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 name="Google Shape;754;p4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4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4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4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 name="Google Shape;758;p4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 name="Google Shape;759;p4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 name="Google Shape;760;p4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43372" y="240342"/>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804930" y="200681"/>
            <a:ext cx="7705800" cy="572700"/>
          </a:xfrm>
          <a:prstGeom prst="rect">
            <a:avLst/>
          </a:prstGeom>
        </p:spPr>
        <p:txBody>
          <a:bodyPr spcFirstLastPara="1" wrap="square" lIns="91425" tIns="91425" rIns="91425" bIns="91425" anchor="ctr" anchorCtr="0">
            <a:noAutofit/>
          </a:bodyPr>
          <a:lstStyle/>
          <a:p>
            <a:pPr marL="0" lvl="0" indent="0" fontAlgn="base">
              <a:lnSpc>
                <a:spcPct val="100000"/>
              </a:lnSpc>
              <a:buClr>
                <a:srgbClr val="000000"/>
              </a:buClr>
            </a:pPr>
            <a:r>
              <a:rPr lang="fr-FR" sz="3200" cap="none" dirty="0">
                <a:solidFill>
                  <a:srgbClr val="ECECF1"/>
                </a:solidFill>
                <a:effectLst/>
                <a:latin typeface="Tw Cen MT" panose="020B0602020104020603" pitchFamily="34" charset="0"/>
                <a:cs typeface="Arial"/>
              </a:rPr>
              <a:t>Ciblage</a:t>
            </a: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696637" y="4334587"/>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7676830" y="4475637"/>
            <a:ext cx="588543" cy="551597"/>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363997" y="3794334"/>
            <a:ext cx="620253" cy="596556"/>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Image 8">
            <a:extLst>
              <a:ext uri="{FF2B5EF4-FFF2-40B4-BE49-F238E27FC236}">
                <a16:creationId xmlns:a16="http://schemas.microsoft.com/office/drawing/2014/main" id="{903A5699-C43B-F637-3213-4F7B6645A059}"/>
              </a:ext>
            </a:extLst>
          </p:cNvPr>
          <p:cNvPicPr>
            <a:picLocks noChangeAspect="1"/>
          </p:cNvPicPr>
          <p:nvPr/>
        </p:nvPicPr>
        <p:blipFill>
          <a:blip r:embed="rId3"/>
          <a:stretch>
            <a:fillRect/>
          </a:stretch>
        </p:blipFill>
        <p:spPr>
          <a:xfrm>
            <a:off x="8447372" y="4498920"/>
            <a:ext cx="463336" cy="463336"/>
          </a:xfrm>
          <a:prstGeom prst="rect">
            <a:avLst/>
          </a:prstGeom>
        </p:spPr>
      </p:pic>
      <p:pic>
        <p:nvPicPr>
          <p:cNvPr id="10" name="Image 9">
            <a:extLst>
              <a:ext uri="{FF2B5EF4-FFF2-40B4-BE49-F238E27FC236}">
                <a16:creationId xmlns:a16="http://schemas.microsoft.com/office/drawing/2014/main" id="{9FA062CA-6321-99ED-1EF9-BA6DF673485D}"/>
              </a:ext>
            </a:extLst>
          </p:cNvPr>
          <p:cNvPicPr>
            <a:picLocks noChangeAspect="1"/>
          </p:cNvPicPr>
          <p:nvPr/>
        </p:nvPicPr>
        <p:blipFill>
          <a:blip r:embed="rId4"/>
          <a:stretch>
            <a:fillRect/>
          </a:stretch>
        </p:blipFill>
        <p:spPr>
          <a:xfrm>
            <a:off x="85897" y="4236116"/>
            <a:ext cx="341406" cy="463336"/>
          </a:xfrm>
          <a:prstGeom prst="rect">
            <a:avLst/>
          </a:prstGeom>
        </p:spPr>
      </p:pic>
      <p:sp>
        <p:nvSpPr>
          <p:cNvPr id="25" name="Google Shape;838;p43">
            <a:extLst>
              <a:ext uri="{FF2B5EF4-FFF2-40B4-BE49-F238E27FC236}">
                <a16:creationId xmlns:a16="http://schemas.microsoft.com/office/drawing/2014/main" id="{9D262D11-3B4F-6378-0C43-3E01C26DFDC3}"/>
              </a:ext>
            </a:extLst>
          </p:cNvPr>
          <p:cNvSpPr/>
          <p:nvPr/>
        </p:nvSpPr>
        <p:spPr>
          <a:xfrm>
            <a:off x="268271" y="1985056"/>
            <a:ext cx="689400" cy="696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839;p43">
            <a:extLst>
              <a:ext uri="{FF2B5EF4-FFF2-40B4-BE49-F238E27FC236}">
                <a16:creationId xmlns:a16="http://schemas.microsoft.com/office/drawing/2014/main" id="{AB4B09D5-8931-C91B-255F-AFCF35F02140}"/>
              </a:ext>
            </a:extLst>
          </p:cNvPr>
          <p:cNvGrpSpPr/>
          <p:nvPr/>
        </p:nvGrpSpPr>
        <p:grpSpPr>
          <a:xfrm>
            <a:off x="437626" y="2191053"/>
            <a:ext cx="367304" cy="367247"/>
            <a:chOff x="2685825" y="840375"/>
            <a:chExt cx="481900" cy="481825"/>
          </a:xfrm>
        </p:grpSpPr>
        <p:sp>
          <p:nvSpPr>
            <p:cNvPr id="27" name="Google Shape;840;p43">
              <a:extLst>
                <a:ext uri="{FF2B5EF4-FFF2-40B4-BE49-F238E27FC236}">
                  <a16:creationId xmlns:a16="http://schemas.microsoft.com/office/drawing/2014/main" id="{683E06F2-D122-A41F-CBCB-3BCC3D2E97A4}"/>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841;p43">
              <a:extLst>
                <a:ext uri="{FF2B5EF4-FFF2-40B4-BE49-F238E27FC236}">
                  <a16:creationId xmlns:a16="http://schemas.microsoft.com/office/drawing/2014/main" id="{8025C230-4AF9-1972-C6E9-456098C6760D}"/>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32" name="ZoneTexte 31">
            <a:extLst>
              <a:ext uri="{FF2B5EF4-FFF2-40B4-BE49-F238E27FC236}">
                <a16:creationId xmlns:a16="http://schemas.microsoft.com/office/drawing/2014/main" id="{5A073130-E9FF-A5F6-F8B4-2552BF2AA67E}"/>
              </a:ext>
            </a:extLst>
          </p:cNvPr>
          <p:cNvSpPr txBox="1"/>
          <p:nvPr/>
        </p:nvSpPr>
        <p:spPr>
          <a:xfrm>
            <a:off x="93235" y="2749164"/>
            <a:ext cx="4572000" cy="400110"/>
          </a:xfrm>
          <a:prstGeom prst="rect">
            <a:avLst/>
          </a:prstGeom>
          <a:noFill/>
        </p:spPr>
        <p:txBody>
          <a:bodyPr wrap="square">
            <a:spAutoFit/>
          </a:bodyPr>
          <a:lstStyle/>
          <a:p>
            <a:pPr marL="0" lvl="0" indent="0" algn="l" rtl="0">
              <a:spcBef>
                <a:spcPts val="0"/>
              </a:spcBef>
              <a:spcAft>
                <a:spcPts val="0"/>
              </a:spcAft>
              <a:buNone/>
            </a:pPr>
            <a:r>
              <a:rPr lang="fr-FR" sz="2000" dirty="0">
                <a:solidFill>
                  <a:schemeClr val="accent1"/>
                </a:solidFill>
                <a:latin typeface="Audiowide"/>
                <a:ea typeface="Audiowide"/>
                <a:cs typeface="Audiowide"/>
                <a:sym typeface="Audiowide"/>
              </a:rPr>
              <a:t>Source</a:t>
            </a:r>
          </a:p>
        </p:txBody>
      </p:sp>
      <p:pic>
        <p:nvPicPr>
          <p:cNvPr id="34" name="Image 33">
            <a:extLst>
              <a:ext uri="{FF2B5EF4-FFF2-40B4-BE49-F238E27FC236}">
                <a16:creationId xmlns:a16="http://schemas.microsoft.com/office/drawing/2014/main" id="{61FC2339-9339-B0B0-BFC7-E7738B6A707C}"/>
              </a:ext>
            </a:extLst>
          </p:cNvPr>
          <p:cNvPicPr>
            <a:picLocks noChangeAspect="1"/>
          </p:cNvPicPr>
          <p:nvPr/>
        </p:nvPicPr>
        <p:blipFill>
          <a:blip r:embed="rId5"/>
          <a:stretch>
            <a:fillRect/>
          </a:stretch>
        </p:blipFill>
        <p:spPr>
          <a:xfrm rot="5400000">
            <a:off x="831861" y="2171868"/>
            <a:ext cx="1249802" cy="405617"/>
          </a:xfrm>
          <a:prstGeom prst="rect">
            <a:avLst/>
          </a:prstGeom>
        </p:spPr>
      </p:pic>
      <p:pic>
        <p:nvPicPr>
          <p:cNvPr id="36" name="Image 35">
            <a:extLst>
              <a:ext uri="{FF2B5EF4-FFF2-40B4-BE49-F238E27FC236}">
                <a16:creationId xmlns:a16="http://schemas.microsoft.com/office/drawing/2014/main" id="{2BF73A61-77C9-3E47-12C9-91BC6C58B01E}"/>
              </a:ext>
            </a:extLst>
          </p:cNvPr>
          <p:cNvPicPr>
            <a:picLocks noChangeAspect="1"/>
          </p:cNvPicPr>
          <p:nvPr/>
        </p:nvPicPr>
        <p:blipFill>
          <a:blip r:embed="rId6"/>
          <a:stretch>
            <a:fillRect/>
          </a:stretch>
        </p:blipFill>
        <p:spPr>
          <a:xfrm rot="5400000">
            <a:off x="880970" y="3417303"/>
            <a:ext cx="1132780" cy="432946"/>
          </a:xfrm>
          <a:prstGeom prst="rect">
            <a:avLst/>
          </a:prstGeom>
        </p:spPr>
      </p:pic>
      <p:pic>
        <p:nvPicPr>
          <p:cNvPr id="1026" name="Picture 2" descr="Icône Logo Google dans le style Color">
            <a:extLst>
              <a:ext uri="{FF2B5EF4-FFF2-40B4-BE49-F238E27FC236}">
                <a16:creationId xmlns:a16="http://schemas.microsoft.com/office/drawing/2014/main" id="{5E99E353-DB4C-196D-BF9D-199B963D94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6840" y="3279624"/>
            <a:ext cx="632100" cy="632100"/>
          </a:xfrm>
          <a:prstGeom prst="rect">
            <a:avLst/>
          </a:prstGeom>
          <a:noFill/>
          <a:extLst>
            <a:ext uri="{909E8E84-426E-40DD-AFC4-6F175D3DCCD1}">
              <a14:hiddenFill xmlns:a14="http://schemas.microsoft.com/office/drawing/2010/main">
                <a:solidFill>
                  <a:srgbClr val="FFFFFF"/>
                </a:solidFill>
              </a14:hiddenFill>
            </a:ext>
          </a:extLst>
        </p:spPr>
      </p:pic>
      <p:pic>
        <p:nvPicPr>
          <p:cNvPr id="37" name="Image 36">
            <a:extLst>
              <a:ext uri="{FF2B5EF4-FFF2-40B4-BE49-F238E27FC236}">
                <a16:creationId xmlns:a16="http://schemas.microsoft.com/office/drawing/2014/main" id="{ED08D9CA-EC9C-531F-70E3-92BB3E9DD425}"/>
              </a:ext>
            </a:extLst>
          </p:cNvPr>
          <p:cNvPicPr>
            <a:picLocks noChangeAspect="1"/>
          </p:cNvPicPr>
          <p:nvPr/>
        </p:nvPicPr>
        <p:blipFill>
          <a:blip r:embed="rId8"/>
          <a:stretch>
            <a:fillRect/>
          </a:stretch>
        </p:blipFill>
        <p:spPr>
          <a:xfrm>
            <a:off x="2579567" y="3311853"/>
            <a:ext cx="632100" cy="632100"/>
          </a:xfrm>
          <a:prstGeom prst="rect">
            <a:avLst/>
          </a:prstGeom>
        </p:spPr>
      </p:pic>
      <p:pic>
        <p:nvPicPr>
          <p:cNvPr id="40" name="Image 39">
            <a:extLst>
              <a:ext uri="{FF2B5EF4-FFF2-40B4-BE49-F238E27FC236}">
                <a16:creationId xmlns:a16="http://schemas.microsoft.com/office/drawing/2014/main" id="{501B1DE2-E60F-1A48-2605-803A8D9DA2EC}"/>
              </a:ext>
            </a:extLst>
          </p:cNvPr>
          <p:cNvPicPr>
            <a:picLocks noChangeAspect="1"/>
          </p:cNvPicPr>
          <p:nvPr/>
        </p:nvPicPr>
        <p:blipFill>
          <a:blip r:embed="rId9"/>
          <a:stretch>
            <a:fillRect/>
          </a:stretch>
        </p:blipFill>
        <p:spPr>
          <a:xfrm>
            <a:off x="3501458" y="3344081"/>
            <a:ext cx="690631" cy="567643"/>
          </a:xfrm>
          <a:prstGeom prst="rect">
            <a:avLst/>
          </a:prstGeom>
        </p:spPr>
      </p:pic>
      <p:sp>
        <p:nvSpPr>
          <p:cNvPr id="42" name="ZoneTexte 41">
            <a:extLst>
              <a:ext uri="{FF2B5EF4-FFF2-40B4-BE49-F238E27FC236}">
                <a16:creationId xmlns:a16="http://schemas.microsoft.com/office/drawing/2014/main" id="{15EB3A14-E6E9-CD55-3F0D-48702621297E}"/>
              </a:ext>
            </a:extLst>
          </p:cNvPr>
          <p:cNvSpPr txBox="1"/>
          <p:nvPr/>
        </p:nvSpPr>
        <p:spPr>
          <a:xfrm>
            <a:off x="1527571" y="1724531"/>
            <a:ext cx="2631316" cy="1200329"/>
          </a:xfrm>
          <a:prstGeom prst="rect">
            <a:avLst/>
          </a:prstGeom>
          <a:noFill/>
        </p:spPr>
        <p:txBody>
          <a:bodyPr wrap="square">
            <a:spAutoFit/>
          </a:bodyPr>
          <a:lstStyle/>
          <a:p>
            <a:r>
              <a:rPr lang="fr-FR" sz="1800" dirty="0">
                <a:solidFill>
                  <a:schemeClr val="tx1">
                    <a:lumMod val="95000"/>
                  </a:schemeClr>
                </a:solidFill>
              </a:rPr>
              <a:t>Actualités/Presse</a:t>
            </a:r>
          </a:p>
          <a:p>
            <a:r>
              <a:rPr lang="fr-FR" sz="1800" dirty="0">
                <a:solidFill>
                  <a:schemeClr val="tx1">
                    <a:lumMod val="95000"/>
                  </a:schemeClr>
                </a:solidFill>
              </a:rPr>
              <a:t>Articles scientifiques</a:t>
            </a:r>
          </a:p>
          <a:p>
            <a:r>
              <a:rPr lang="fr-FR" sz="1800" dirty="0">
                <a:solidFill>
                  <a:schemeClr val="tx1">
                    <a:lumMod val="95000"/>
                  </a:schemeClr>
                </a:solidFill>
              </a:rPr>
              <a:t>Sites web</a:t>
            </a:r>
          </a:p>
          <a:p>
            <a:r>
              <a:rPr lang="fr-FR" sz="1800" dirty="0">
                <a:solidFill>
                  <a:schemeClr val="tx1">
                    <a:lumMod val="95000"/>
                  </a:schemeClr>
                </a:solidFill>
              </a:rPr>
              <a:t>Les réseaux sociaux</a:t>
            </a:r>
          </a:p>
        </p:txBody>
      </p:sp>
      <p:sp>
        <p:nvSpPr>
          <p:cNvPr id="45" name="ZoneTexte 44">
            <a:extLst>
              <a:ext uri="{FF2B5EF4-FFF2-40B4-BE49-F238E27FC236}">
                <a16:creationId xmlns:a16="http://schemas.microsoft.com/office/drawing/2014/main" id="{FFC13374-F475-46CE-EC65-8955FA9193BF}"/>
              </a:ext>
            </a:extLst>
          </p:cNvPr>
          <p:cNvSpPr txBox="1"/>
          <p:nvPr/>
        </p:nvSpPr>
        <p:spPr>
          <a:xfrm>
            <a:off x="4478765" y="2667276"/>
            <a:ext cx="4572000" cy="400110"/>
          </a:xfrm>
          <a:prstGeom prst="rect">
            <a:avLst/>
          </a:prstGeom>
          <a:noFill/>
        </p:spPr>
        <p:txBody>
          <a:bodyPr wrap="square">
            <a:spAutoFit/>
          </a:bodyPr>
          <a:lstStyle/>
          <a:p>
            <a:pPr marL="0" lvl="0" indent="0" algn="l" rtl="0">
              <a:spcBef>
                <a:spcPts val="0"/>
              </a:spcBef>
              <a:spcAft>
                <a:spcPts val="0"/>
              </a:spcAft>
              <a:buNone/>
            </a:pPr>
            <a:r>
              <a:rPr lang="fr-FR" sz="2000" dirty="0">
                <a:solidFill>
                  <a:schemeClr val="accent1"/>
                </a:solidFill>
                <a:latin typeface="Audiowide"/>
                <a:ea typeface="Audiowide"/>
                <a:cs typeface="Audiowide"/>
                <a:sym typeface="Audiowide"/>
              </a:rPr>
              <a:t>Mots clés</a:t>
            </a:r>
          </a:p>
        </p:txBody>
      </p:sp>
      <p:pic>
        <p:nvPicPr>
          <p:cNvPr id="46" name="Image 45">
            <a:extLst>
              <a:ext uri="{FF2B5EF4-FFF2-40B4-BE49-F238E27FC236}">
                <a16:creationId xmlns:a16="http://schemas.microsoft.com/office/drawing/2014/main" id="{36F8FD92-F030-B2C1-BD21-62CA3A09EBC8}"/>
              </a:ext>
            </a:extLst>
          </p:cNvPr>
          <p:cNvPicPr>
            <a:picLocks noChangeAspect="1"/>
          </p:cNvPicPr>
          <p:nvPr/>
        </p:nvPicPr>
        <p:blipFill>
          <a:blip r:embed="rId10"/>
          <a:stretch>
            <a:fillRect/>
          </a:stretch>
        </p:blipFill>
        <p:spPr>
          <a:xfrm>
            <a:off x="4614752" y="1943648"/>
            <a:ext cx="701101" cy="707197"/>
          </a:xfrm>
          <a:prstGeom prst="rect">
            <a:avLst/>
          </a:prstGeom>
        </p:spPr>
      </p:pic>
      <p:pic>
        <p:nvPicPr>
          <p:cNvPr id="1034" name="Picture 10">
            <a:extLst>
              <a:ext uri="{FF2B5EF4-FFF2-40B4-BE49-F238E27FC236}">
                <a16:creationId xmlns:a16="http://schemas.microsoft.com/office/drawing/2014/main" id="{695400DA-1D07-6C36-77CC-17742A8DB5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4701293" y="2064926"/>
            <a:ext cx="528017" cy="528017"/>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a:extLst>
              <a:ext uri="{FF2B5EF4-FFF2-40B4-BE49-F238E27FC236}">
                <a16:creationId xmlns:a16="http://schemas.microsoft.com/office/drawing/2014/main" id="{F2A6C898-570B-C9F9-5E4C-FB363476632B}"/>
              </a:ext>
            </a:extLst>
          </p:cNvPr>
          <p:cNvPicPr>
            <a:picLocks noChangeAspect="1"/>
          </p:cNvPicPr>
          <p:nvPr/>
        </p:nvPicPr>
        <p:blipFill>
          <a:blip r:embed="rId5"/>
          <a:stretch>
            <a:fillRect/>
          </a:stretch>
        </p:blipFill>
        <p:spPr>
          <a:xfrm rot="5400000">
            <a:off x="5449931" y="2155826"/>
            <a:ext cx="1249802" cy="405617"/>
          </a:xfrm>
          <a:prstGeom prst="rect">
            <a:avLst/>
          </a:prstGeom>
        </p:spPr>
      </p:pic>
      <p:pic>
        <p:nvPicPr>
          <p:cNvPr id="51" name="Image 50">
            <a:extLst>
              <a:ext uri="{FF2B5EF4-FFF2-40B4-BE49-F238E27FC236}">
                <a16:creationId xmlns:a16="http://schemas.microsoft.com/office/drawing/2014/main" id="{AF2C2061-DB17-F735-7A72-DB4456B3DDEF}"/>
              </a:ext>
            </a:extLst>
          </p:cNvPr>
          <p:cNvPicPr>
            <a:picLocks noChangeAspect="1"/>
          </p:cNvPicPr>
          <p:nvPr/>
        </p:nvPicPr>
        <p:blipFill>
          <a:blip r:embed="rId6"/>
          <a:stretch>
            <a:fillRect/>
          </a:stretch>
        </p:blipFill>
        <p:spPr>
          <a:xfrm rot="5400000">
            <a:off x="5506311" y="3400444"/>
            <a:ext cx="1132780" cy="432946"/>
          </a:xfrm>
          <a:prstGeom prst="rect">
            <a:avLst/>
          </a:prstGeom>
        </p:spPr>
      </p:pic>
      <p:sp>
        <p:nvSpPr>
          <p:cNvPr id="53" name="ZoneTexte 52">
            <a:extLst>
              <a:ext uri="{FF2B5EF4-FFF2-40B4-BE49-F238E27FC236}">
                <a16:creationId xmlns:a16="http://schemas.microsoft.com/office/drawing/2014/main" id="{A980C851-26AF-03A5-7D20-94C1B95A6CF9}"/>
              </a:ext>
            </a:extLst>
          </p:cNvPr>
          <p:cNvSpPr txBox="1"/>
          <p:nvPr/>
        </p:nvSpPr>
        <p:spPr>
          <a:xfrm>
            <a:off x="6312374" y="1821659"/>
            <a:ext cx="4223152" cy="2341762"/>
          </a:xfrm>
          <a:prstGeom prst="rect">
            <a:avLst/>
          </a:prstGeom>
          <a:noFill/>
        </p:spPr>
        <p:txBody>
          <a:bodyPr wrap="square">
            <a:spAutoFit/>
          </a:bodyPr>
          <a:lstStyle/>
          <a:p>
            <a:r>
              <a:rPr lang="fr-FR" sz="1800" dirty="0">
                <a:solidFill>
                  <a:schemeClr val="tx1">
                    <a:lumMod val="95000"/>
                  </a:schemeClr>
                </a:solidFill>
              </a:rPr>
              <a:t>#IA </a:t>
            </a:r>
          </a:p>
          <a:p>
            <a:r>
              <a:rPr lang="fr-FR" sz="1800" dirty="0">
                <a:solidFill>
                  <a:schemeClr val="tx1">
                    <a:lumMod val="95000"/>
                  </a:schemeClr>
                </a:solidFill>
              </a:rPr>
              <a:t>#Football</a:t>
            </a:r>
          </a:p>
          <a:p>
            <a:r>
              <a:rPr lang="fr-FR" sz="1800" dirty="0">
                <a:solidFill>
                  <a:schemeClr val="tx1">
                    <a:lumMod val="95000"/>
                  </a:schemeClr>
                </a:solidFill>
              </a:rPr>
              <a:t>#Var</a:t>
            </a:r>
          </a:p>
          <a:p>
            <a:r>
              <a:rPr lang="fr-FR" sz="1800" dirty="0">
                <a:solidFill>
                  <a:schemeClr val="tx1">
                    <a:lumMod val="95000"/>
                  </a:schemeClr>
                </a:solidFill>
              </a:rPr>
              <a:t>#Qatar2022</a:t>
            </a:r>
          </a:p>
          <a:p>
            <a:r>
              <a:rPr lang="fr-FR" sz="1800" dirty="0">
                <a:solidFill>
                  <a:schemeClr val="tx1">
                    <a:lumMod val="95000"/>
                  </a:schemeClr>
                </a:solidFill>
              </a:rPr>
              <a:t>#Ballons Connectés</a:t>
            </a:r>
          </a:p>
          <a:p>
            <a:r>
              <a:rPr lang="fr-FR" sz="1800" dirty="0">
                <a:solidFill>
                  <a:schemeClr val="tx1">
                    <a:lumMod val="95000"/>
                  </a:schemeClr>
                </a:solidFill>
              </a:rPr>
              <a:t>#Semi-automatisé </a:t>
            </a:r>
          </a:p>
          <a:p>
            <a:r>
              <a:rPr lang="fr-FR" sz="1800" dirty="0">
                <a:solidFill>
                  <a:schemeClr val="tx1">
                    <a:lumMod val="95000"/>
                  </a:schemeClr>
                </a:solidFill>
              </a:rPr>
              <a:t>#hors-jeux</a:t>
            </a:r>
          </a:p>
          <a:p>
            <a:r>
              <a:rPr lang="fr-FR" sz="1800" dirty="0">
                <a:solidFill>
                  <a:schemeClr val="tx1">
                    <a:lumMod val="95000"/>
                  </a:schemeClr>
                </a:solidFill>
              </a:rPr>
              <a:t>#Coupe2022 </a:t>
            </a:r>
          </a:p>
        </p:txBody>
      </p:sp>
    </p:spTree>
    <p:extLst>
      <p:ext uri="{BB962C8B-B14F-4D97-AF65-F5344CB8AC3E}">
        <p14:creationId xmlns:p14="http://schemas.microsoft.com/office/powerpoint/2010/main" val="2187408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71"/>
          <p:cNvSpPr/>
          <p:nvPr/>
        </p:nvSpPr>
        <p:spPr>
          <a:xfrm>
            <a:off x="679343" y="13845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71"/>
          <p:cNvSpPr txBox="1">
            <a:spLocks noGrp="1"/>
          </p:cNvSpPr>
          <p:nvPr>
            <p:ph type="title" idx="9"/>
          </p:nvPr>
        </p:nvSpPr>
        <p:spPr>
          <a:xfrm>
            <a:off x="693287" y="189072"/>
            <a:ext cx="7663130" cy="5727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lt1"/>
              </a:buClr>
              <a:buSzPts val="2800"/>
              <a:buFont typeface="Twentieth Century"/>
              <a:buNone/>
            </a:pPr>
            <a:r>
              <a:rPr lang="fr-FR" sz="3600" cap="none" dirty="0">
                <a:solidFill>
                  <a:srgbClr val="ECECF1"/>
                </a:solidFill>
                <a:effectLst/>
                <a:latin typeface="Tw Cen MT" panose="020B0602020104020603" pitchFamily="34" charset="0"/>
                <a:cs typeface="Arial"/>
              </a:rPr>
              <a:t>Collecte</a:t>
            </a:r>
            <a:endParaRPr lang="en-US" sz="3600" dirty="0"/>
          </a:p>
        </p:txBody>
      </p:sp>
      <p:sp>
        <p:nvSpPr>
          <p:cNvPr id="17" name="Rectangle: Rounded Corners 16">
            <a:extLst>
              <a:ext uri="{FF2B5EF4-FFF2-40B4-BE49-F238E27FC236}">
                <a16:creationId xmlns:a16="http://schemas.microsoft.com/office/drawing/2014/main" id="{F58BC7B2-F97C-5566-D40A-874F739472FB}"/>
              </a:ext>
            </a:extLst>
          </p:cNvPr>
          <p:cNvSpPr/>
          <p:nvPr/>
        </p:nvSpPr>
        <p:spPr>
          <a:xfrm>
            <a:off x="554312" y="1077613"/>
            <a:ext cx="2443883" cy="3781424"/>
          </a:xfrm>
          <a:prstGeom prst="roundRect">
            <a:avLst>
              <a:gd name="adj" fmla="val 8638"/>
            </a:avLst>
          </a:prstGeom>
          <a:blipFill>
            <a:blip r:embed="rId3"/>
            <a:stretch>
              <a:fillRect t="-967" b="-967"/>
            </a:stretch>
          </a:blipFill>
          <a:ln w="12700">
            <a:gradFill flip="none" rotWithShape="1">
              <a:gsLst>
                <a:gs pos="0">
                  <a:schemeClr val="accent4"/>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Rounded Corners 17">
            <a:extLst>
              <a:ext uri="{FF2B5EF4-FFF2-40B4-BE49-F238E27FC236}">
                <a16:creationId xmlns:a16="http://schemas.microsoft.com/office/drawing/2014/main" id="{5B3FD949-D6C2-E270-34A4-3855F3D8F41D}"/>
              </a:ext>
            </a:extLst>
          </p:cNvPr>
          <p:cNvSpPr/>
          <p:nvPr/>
        </p:nvSpPr>
        <p:spPr>
          <a:xfrm>
            <a:off x="3326208" y="1070331"/>
            <a:ext cx="2443883" cy="3781424"/>
          </a:xfrm>
          <a:prstGeom prst="roundRect">
            <a:avLst>
              <a:gd name="adj" fmla="val 8638"/>
            </a:avLst>
          </a:prstGeom>
          <a:gradFill flip="none" rotWithShape="1">
            <a:gsLst>
              <a:gs pos="0">
                <a:schemeClr val="accent5">
                  <a:alpha val="10000"/>
                </a:schemeClr>
              </a:gs>
              <a:gs pos="100000">
                <a:schemeClr val="bg1">
                  <a:alpha val="0"/>
                </a:schemeClr>
              </a:gs>
            </a:gsLst>
            <a:path path="circle">
              <a:fillToRect r="100000" b="100000"/>
            </a:path>
            <a:tileRect l="-100000" t="-100000"/>
          </a:gradFill>
          <a:ln w="12700">
            <a:gradFill flip="none" rotWithShape="1">
              <a:gsLst>
                <a:gs pos="0">
                  <a:schemeClr val="accent5"/>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Freeform: Shape 19">
            <a:extLst>
              <a:ext uri="{FF2B5EF4-FFF2-40B4-BE49-F238E27FC236}">
                <a16:creationId xmlns:a16="http://schemas.microsoft.com/office/drawing/2014/main" id="{7727CE2C-5FB4-40C9-A2B3-51A29391FF39}"/>
              </a:ext>
            </a:extLst>
          </p:cNvPr>
          <p:cNvSpPr/>
          <p:nvPr/>
        </p:nvSpPr>
        <p:spPr>
          <a:xfrm>
            <a:off x="3485641" y="1305991"/>
            <a:ext cx="212517" cy="153803"/>
          </a:xfrm>
          <a:custGeom>
            <a:avLst/>
            <a:gdLst>
              <a:gd name="connsiteX0" fmla="*/ 0 w 3363215"/>
              <a:gd name="connsiteY0" fmla="*/ 976114 h 2434014"/>
              <a:gd name="connsiteX1" fmla="*/ 11266 w 3363215"/>
              <a:gd name="connsiteY1" fmla="*/ 819136 h 2434014"/>
              <a:gd name="connsiteX2" fmla="*/ 61262 w 3363215"/>
              <a:gd name="connsiteY2" fmla="*/ 445236 h 2434014"/>
              <a:gd name="connsiteX3" fmla="*/ 496177 w 3363215"/>
              <a:gd name="connsiteY3" fmla="*/ 53244 h 2434014"/>
              <a:gd name="connsiteX4" fmla="*/ 1010034 w 3363215"/>
              <a:gd name="connsiteY4" fmla="*/ 12705 h 2434014"/>
              <a:gd name="connsiteX5" fmla="*/ 1989642 w 3363215"/>
              <a:gd name="connsiteY5" fmla="*/ 1768 h 2434014"/>
              <a:gd name="connsiteX6" fmla="*/ 2652829 w 3363215"/>
              <a:gd name="connsiteY6" fmla="*/ 28411 h 2434014"/>
              <a:gd name="connsiteX7" fmla="*/ 2919748 w 3363215"/>
              <a:gd name="connsiteY7" fmla="*/ 62536 h 2434014"/>
              <a:gd name="connsiteX8" fmla="*/ 3316345 w 3363215"/>
              <a:gd name="connsiteY8" fmla="*/ 486433 h 2434014"/>
              <a:gd name="connsiteX9" fmla="*/ 3364203 w 3363215"/>
              <a:gd name="connsiteY9" fmla="*/ 946676 h 2434014"/>
              <a:gd name="connsiteX10" fmla="*/ 3368890 w 3363215"/>
              <a:gd name="connsiteY10" fmla="*/ 1364076 h 2434014"/>
              <a:gd name="connsiteX11" fmla="*/ 3317578 w 3363215"/>
              <a:gd name="connsiteY11" fmla="*/ 1942566 h 2434014"/>
              <a:gd name="connsiteX12" fmla="*/ 2852155 w 3363215"/>
              <a:gd name="connsiteY12" fmla="*/ 2385622 h 2434014"/>
              <a:gd name="connsiteX13" fmla="*/ 2439853 w 3363215"/>
              <a:gd name="connsiteY13" fmla="*/ 2419419 h 2434014"/>
              <a:gd name="connsiteX14" fmla="*/ 1473648 w 3363215"/>
              <a:gd name="connsiteY14" fmla="*/ 2436194 h 2434014"/>
              <a:gd name="connsiteX15" fmla="*/ 859388 w 3363215"/>
              <a:gd name="connsiteY15" fmla="*/ 2416623 h 2434014"/>
              <a:gd name="connsiteX16" fmla="*/ 490174 w 3363215"/>
              <a:gd name="connsiteY16" fmla="*/ 2380853 h 2434014"/>
              <a:gd name="connsiteX17" fmla="*/ 51147 w 3363215"/>
              <a:gd name="connsiteY17" fmla="*/ 1945690 h 2434014"/>
              <a:gd name="connsiteX18" fmla="*/ 4605 w 3363215"/>
              <a:gd name="connsiteY18" fmla="*/ 1491944 h 2434014"/>
              <a:gd name="connsiteX19" fmla="*/ 247 w 3363215"/>
              <a:gd name="connsiteY19" fmla="*/ 1456338 h 2434014"/>
              <a:gd name="connsiteX20" fmla="*/ 0 w 3363215"/>
              <a:gd name="connsiteY20" fmla="*/ 976114 h 2434014"/>
              <a:gd name="connsiteX21" fmla="*/ 1661462 w 3363215"/>
              <a:gd name="connsiteY21" fmla="*/ 2230700 h 2434014"/>
              <a:gd name="connsiteX22" fmla="*/ 2339039 w 3363215"/>
              <a:gd name="connsiteY22" fmla="*/ 2218201 h 2434014"/>
              <a:gd name="connsiteX23" fmla="*/ 2813918 w 3363215"/>
              <a:gd name="connsiteY23" fmla="*/ 2184487 h 2434014"/>
              <a:gd name="connsiteX24" fmla="*/ 3116443 w 3363215"/>
              <a:gd name="connsiteY24" fmla="*/ 1903013 h 2434014"/>
              <a:gd name="connsiteX25" fmla="*/ 3161012 w 3363215"/>
              <a:gd name="connsiteY25" fmla="*/ 1449102 h 2434014"/>
              <a:gd name="connsiteX26" fmla="*/ 3162410 w 3363215"/>
              <a:gd name="connsiteY26" fmla="*/ 1025288 h 2434014"/>
              <a:gd name="connsiteX27" fmla="*/ 3122610 w 3363215"/>
              <a:gd name="connsiteY27" fmla="*/ 560851 h 2434014"/>
              <a:gd name="connsiteX28" fmla="*/ 2819592 w 3363215"/>
              <a:gd name="connsiteY28" fmla="*/ 251830 h 2434014"/>
              <a:gd name="connsiteX29" fmla="*/ 2335009 w 3363215"/>
              <a:gd name="connsiteY29" fmla="*/ 216224 h 2434014"/>
              <a:gd name="connsiteX30" fmla="*/ 1759973 w 3363215"/>
              <a:gd name="connsiteY30" fmla="*/ 203232 h 2434014"/>
              <a:gd name="connsiteX31" fmla="*/ 925419 w 3363215"/>
              <a:gd name="connsiteY31" fmla="*/ 221487 h 2434014"/>
              <a:gd name="connsiteX32" fmla="*/ 526438 w 3363215"/>
              <a:gd name="connsiteY32" fmla="*/ 255366 h 2434014"/>
              <a:gd name="connsiteX33" fmla="*/ 257298 w 3363215"/>
              <a:gd name="connsiteY33" fmla="*/ 505181 h 2434014"/>
              <a:gd name="connsiteX34" fmla="*/ 213387 w 3363215"/>
              <a:gd name="connsiteY34" fmla="*/ 860005 h 2434014"/>
              <a:gd name="connsiteX35" fmla="*/ 204671 w 3363215"/>
              <a:gd name="connsiteY35" fmla="*/ 1385456 h 2434014"/>
              <a:gd name="connsiteX36" fmla="*/ 239454 w 3363215"/>
              <a:gd name="connsiteY36" fmla="*/ 1833857 h 2434014"/>
              <a:gd name="connsiteX37" fmla="*/ 290848 w 3363215"/>
              <a:gd name="connsiteY37" fmla="*/ 2026523 h 2434014"/>
              <a:gd name="connsiteX38" fmla="*/ 556041 w 3363215"/>
              <a:gd name="connsiteY38" fmla="*/ 2184898 h 2434014"/>
              <a:gd name="connsiteX39" fmla="*/ 1126143 w 3363215"/>
              <a:gd name="connsiteY39" fmla="*/ 2222477 h 2434014"/>
              <a:gd name="connsiteX40" fmla="*/ 1661462 w 3363215"/>
              <a:gd name="connsiteY40" fmla="*/ 2230700 h 2434014"/>
              <a:gd name="connsiteX41" fmla="*/ 1255738 w 3363215"/>
              <a:gd name="connsiteY41" fmla="*/ 1217131 h 2434014"/>
              <a:gd name="connsiteX42" fmla="*/ 1255738 w 3363215"/>
              <a:gd name="connsiteY42" fmla="*/ 618906 h 2434014"/>
              <a:gd name="connsiteX43" fmla="*/ 1300060 w 3363215"/>
              <a:gd name="connsiteY43" fmla="*/ 593908 h 2434014"/>
              <a:gd name="connsiteX44" fmla="*/ 2356389 w 3363215"/>
              <a:gd name="connsiteY44" fmla="*/ 1195998 h 2434014"/>
              <a:gd name="connsiteX45" fmla="*/ 2382538 w 3363215"/>
              <a:gd name="connsiteY45" fmla="*/ 1217624 h 2434014"/>
              <a:gd name="connsiteX46" fmla="*/ 2356307 w 3363215"/>
              <a:gd name="connsiteY46" fmla="*/ 1239662 h 2434014"/>
              <a:gd name="connsiteX47" fmla="*/ 1296935 w 3363215"/>
              <a:gd name="connsiteY47" fmla="*/ 1843067 h 2434014"/>
              <a:gd name="connsiteX48" fmla="*/ 1255738 w 3363215"/>
              <a:gd name="connsiteY48" fmla="*/ 1818562 h 2434014"/>
              <a:gd name="connsiteX49" fmla="*/ 1255738 w 3363215"/>
              <a:gd name="connsiteY49" fmla="*/ 1217131 h 2434014"/>
              <a:gd name="connsiteX50" fmla="*/ 1462053 w 3363215"/>
              <a:gd name="connsiteY50" fmla="*/ 1220009 h 2434014"/>
              <a:gd name="connsiteX51" fmla="*/ 1462053 w 3363215"/>
              <a:gd name="connsiteY51" fmla="*/ 1476238 h 2434014"/>
              <a:gd name="connsiteX52" fmla="*/ 1494616 w 3363215"/>
              <a:gd name="connsiteY52" fmla="*/ 1495398 h 2434014"/>
              <a:gd name="connsiteX53" fmla="*/ 1948363 w 3363215"/>
              <a:gd name="connsiteY53" fmla="*/ 1236866 h 2434014"/>
              <a:gd name="connsiteX54" fmla="*/ 1971305 w 3363215"/>
              <a:gd name="connsiteY54" fmla="*/ 1216719 h 2434014"/>
              <a:gd name="connsiteX55" fmla="*/ 1949021 w 3363215"/>
              <a:gd name="connsiteY55" fmla="*/ 1199040 h 2434014"/>
              <a:gd name="connsiteX56" fmla="*/ 1492478 w 3363215"/>
              <a:gd name="connsiteY56" fmla="*/ 938699 h 2434014"/>
              <a:gd name="connsiteX57" fmla="*/ 1461642 w 3363215"/>
              <a:gd name="connsiteY57" fmla="*/ 957119 h 2434014"/>
              <a:gd name="connsiteX58" fmla="*/ 1462053 w 3363215"/>
              <a:gd name="connsiteY58" fmla="*/ 1220009 h 243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363215" h="2434014">
                <a:moveTo>
                  <a:pt x="0" y="976114"/>
                </a:moveTo>
                <a:cubicBezTo>
                  <a:pt x="3783" y="923815"/>
                  <a:pt x="7647" y="871517"/>
                  <a:pt x="11266" y="819136"/>
                </a:cubicBezTo>
                <a:cubicBezTo>
                  <a:pt x="19900" y="693407"/>
                  <a:pt x="31165" y="567923"/>
                  <a:pt x="61262" y="445236"/>
                </a:cubicBezTo>
                <a:cubicBezTo>
                  <a:pt x="114711" y="227243"/>
                  <a:pt x="274649" y="84491"/>
                  <a:pt x="496177" y="53244"/>
                </a:cubicBezTo>
                <a:cubicBezTo>
                  <a:pt x="666640" y="29233"/>
                  <a:pt x="838173" y="20928"/>
                  <a:pt x="1010034" y="12705"/>
                </a:cubicBezTo>
                <a:cubicBezTo>
                  <a:pt x="1336488" y="-3001"/>
                  <a:pt x="1663106" y="-699"/>
                  <a:pt x="1989642" y="1768"/>
                </a:cubicBezTo>
                <a:cubicBezTo>
                  <a:pt x="2210924" y="3412"/>
                  <a:pt x="2432041" y="12047"/>
                  <a:pt x="2652829" y="28411"/>
                </a:cubicBezTo>
                <a:cubicBezTo>
                  <a:pt x="2742295" y="35071"/>
                  <a:pt x="2832338" y="41485"/>
                  <a:pt x="2919748" y="62536"/>
                </a:cubicBezTo>
                <a:cubicBezTo>
                  <a:pt x="3144483" y="116397"/>
                  <a:pt x="3272680" y="262931"/>
                  <a:pt x="3316345" y="486433"/>
                </a:cubicBezTo>
                <a:cubicBezTo>
                  <a:pt x="3346030" y="638312"/>
                  <a:pt x="3355569" y="792329"/>
                  <a:pt x="3364203" y="946676"/>
                </a:cubicBezTo>
                <a:cubicBezTo>
                  <a:pt x="3371932" y="1085891"/>
                  <a:pt x="3372179" y="1225025"/>
                  <a:pt x="3368890" y="1364076"/>
                </a:cubicBezTo>
                <a:cubicBezTo>
                  <a:pt x="3364285" y="1557893"/>
                  <a:pt x="3352937" y="1751298"/>
                  <a:pt x="3317578" y="1942566"/>
                </a:cubicBezTo>
                <a:cubicBezTo>
                  <a:pt x="3270625" y="2196328"/>
                  <a:pt x="3108138" y="2351415"/>
                  <a:pt x="2852155" y="2385622"/>
                </a:cubicBezTo>
                <a:cubicBezTo>
                  <a:pt x="2715242" y="2403877"/>
                  <a:pt x="2577671" y="2412676"/>
                  <a:pt x="2439853" y="2419419"/>
                </a:cubicBezTo>
                <a:cubicBezTo>
                  <a:pt x="2117922" y="2435125"/>
                  <a:pt x="1795826" y="2440963"/>
                  <a:pt x="1473648" y="2436194"/>
                </a:cubicBezTo>
                <a:cubicBezTo>
                  <a:pt x="1268812" y="2433151"/>
                  <a:pt x="1063977" y="2426244"/>
                  <a:pt x="859388" y="2416623"/>
                </a:cubicBezTo>
                <a:cubicBezTo>
                  <a:pt x="735960" y="2410867"/>
                  <a:pt x="612451" y="2401903"/>
                  <a:pt x="490174" y="2380853"/>
                </a:cubicBezTo>
                <a:cubicBezTo>
                  <a:pt x="249322" y="2339491"/>
                  <a:pt x="96456" y="2188434"/>
                  <a:pt x="51147" y="1945690"/>
                </a:cubicBezTo>
                <a:cubicBezTo>
                  <a:pt x="23189" y="1795703"/>
                  <a:pt x="10608" y="1644152"/>
                  <a:pt x="4605" y="1491944"/>
                </a:cubicBezTo>
                <a:cubicBezTo>
                  <a:pt x="4112" y="1480021"/>
                  <a:pt x="1809" y="1468179"/>
                  <a:pt x="247" y="1456338"/>
                </a:cubicBezTo>
                <a:cubicBezTo>
                  <a:pt x="0" y="1296236"/>
                  <a:pt x="0" y="1136134"/>
                  <a:pt x="0" y="976114"/>
                </a:cubicBezTo>
                <a:close/>
                <a:moveTo>
                  <a:pt x="1661462" y="2230700"/>
                </a:moveTo>
                <a:cubicBezTo>
                  <a:pt x="1903136" y="2232427"/>
                  <a:pt x="2121129" y="2226753"/>
                  <a:pt x="2339039" y="2218201"/>
                </a:cubicBezTo>
                <a:cubicBezTo>
                  <a:pt x="2497743" y="2211952"/>
                  <a:pt x="2656200" y="2204140"/>
                  <a:pt x="2813918" y="2184487"/>
                </a:cubicBezTo>
                <a:cubicBezTo>
                  <a:pt x="2991371" y="2162367"/>
                  <a:pt x="3083058" y="2077094"/>
                  <a:pt x="3116443" y="1903013"/>
                </a:cubicBezTo>
                <a:cubicBezTo>
                  <a:pt x="3145224" y="1753025"/>
                  <a:pt x="3154433" y="1601064"/>
                  <a:pt x="3161012" y="1449102"/>
                </a:cubicBezTo>
                <a:cubicBezTo>
                  <a:pt x="3167179" y="1307995"/>
                  <a:pt x="3168988" y="1166641"/>
                  <a:pt x="3162410" y="1025288"/>
                </a:cubicBezTo>
                <a:cubicBezTo>
                  <a:pt x="3155174" y="869955"/>
                  <a:pt x="3145306" y="715033"/>
                  <a:pt x="3122610" y="560851"/>
                </a:cubicBezTo>
                <a:cubicBezTo>
                  <a:pt x="3093665" y="363992"/>
                  <a:pt x="2988493" y="272881"/>
                  <a:pt x="2819592" y="251830"/>
                </a:cubicBezTo>
                <a:cubicBezTo>
                  <a:pt x="2658503" y="231766"/>
                  <a:pt x="2496838" y="222803"/>
                  <a:pt x="2335009" y="216224"/>
                </a:cubicBezTo>
                <a:cubicBezTo>
                  <a:pt x="2143495" y="208412"/>
                  <a:pt x="1951652" y="203890"/>
                  <a:pt x="1759973" y="203232"/>
                </a:cubicBezTo>
                <a:cubicBezTo>
                  <a:pt x="1481706" y="202245"/>
                  <a:pt x="1203439" y="208742"/>
                  <a:pt x="925419" y="221487"/>
                </a:cubicBezTo>
                <a:cubicBezTo>
                  <a:pt x="791959" y="227654"/>
                  <a:pt x="658582" y="235220"/>
                  <a:pt x="526438" y="255366"/>
                </a:cubicBezTo>
                <a:cubicBezTo>
                  <a:pt x="377848" y="278062"/>
                  <a:pt x="291177" y="359141"/>
                  <a:pt x="257298" y="505181"/>
                </a:cubicBezTo>
                <a:cubicBezTo>
                  <a:pt x="230162" y="621866"/>
                  <a:pt x="220295" y="741018"/>
                  <a:pt x="213387" y="860005"/>
                </a:cubicBezTo>
                <a:cubicBezTo>
                  <a:pt x="203191" y="1034991"/>
                  <a:pt x="197764" y="1210059"/>
                  <a:pt x="204671" y="1385456"/>
                </a:cubicBezTo>
                <a:cubicBezTo>
                  <a:pt x="210592" y="1535444"/>
                  <a:pt x="217828" y="1685185"/>
                  <a:pt x="239454" y="1833857"/>
                </a:cubicBezTo>
                <a:cubicBezTo>
                  <a:pt x="249075" y="1899806"/>
                  <a:pt x="257710" y="1966824"/>
                  <a:pt x="290848" y="2026523"/>
                </a:cubicBezTo>
                <a:cubicBezTo>
                  <a:pt x="348492" y="2130297"/>
                  <a:pt x="443714" y="2170508"/>
                  <a:pt x="556041" y="2184898"/>
                </a:cubicBezTo>
                <a:cubicBezTo>
                  <a:pt x="745417" y="2209074"/>
                  <a:pt x="935862" y="2216310"/>
                  <a:pt x="1126143" y="2222477"/>
                </a:cubicBezTo>
                <a:cubicBezTo>
                  <a:pt x="1312394" y="2228563"/>
                  <a:pt x="1498646" y="2235305"/>
                  <a:pt x="1661462" y="2230700"/>
                </a:cubicBezTo>
                <a:close/>
                <a:moveTo>
                  <a:pt x="1255738" y="1217131"/>
                </a:moveTo>
                <a:cubicBezTo>
                  <a:pt x="1255738" y="1017723"/>
                  <a:pt x="1255655" y="818314"/>
                  <a:pt x="1255738" y="618906"/>
                </a:cubicBezTo>
                <a:cubicBezTo>
                  <a:pt x="1255738" y="570966"/>
                  <a:pt x="1257958" y="569979"/>
                  <a:pt x="1300060" y="593908"/>
                </a:cubicBezTo>
                <a:cubicBezTo>
                  <a:pt x="1652170" y="794632"/>
                  <a:pt x="2004362" y="995191"/>
                  <a:pt x="2356389" y="1195998"/>
                </a:cubicBezTo>
                <a:cubicBezTo>
                  <a:pt x="2366339" y="1201672"/>
                  <a:pt x="2382703" y="1204056"/>
                  <a:pt x="2382538" y="1217624"/>
                </a:cubicBezTo>
                <a:cubicBezTo>
                  <a:pt x="2382456" y="1231028"/>
                  <a:pt x="2366339" y="1233906"/>
                  <a:pt x="2356307" y="1239662"/>
                </a:cubicBezTo>
                <a:cubicBezTo>
                  <a:pt x="2003293" y="1440961"/>
                  <a:pt x="1650114" y="1642014"/>
                  <a:pt x="1296935" y="1843067"/>
                </a:cubicBezTo>
                <a:cubicBezTo>
                  <a:pt x="1259849" y="1864200"/>
                  <a:pt x="1255820" y="1862062"/>
                  <a:pt x="1255738" y="1818562"/>
                </a:cubicBezTo>
                <a:cubicBezTo>
                  <a:pt x="1255655" y="1618167"/>
                  <a:pt x="1255738" y="1417608"/>
                  <a:pt x="1255738" y="1217131"/>
                </a:cubicBezTo>
                <a:close/>
                <a:moveTo>
                  <a:pt x="1462053" y="1220009"/>
                </a:moveTo>
                <a:cubicBezTo>
                  <a:pt x="1462053" y="1305446"/>
                  <a:pt x="1461971" y="1390883"/>
                  <a:pt x="1462053" y="1476238"/>
                </a:cubicBezTo>
                <a:cubicBezTo>
                  <a:pt x="1462135" y="1513899"/>
                  <a:pt x="1462300" y="1513817"/>
                  <a:pt x="1494616" y="1495398"/>
                </a:cubicBezTo>
                <a:cubicBezTo>
                  <a:pt x="1645838" y="1409221"/>
                  <a:pt x="1797224" y="1323208"/>
                  <a:pt x="1948363" y="1236866"/>
                </a:cubicBezTo>
                <a:cubicBezTo>
                  <a:pt x="1957326" y="1231768"/>
                  <a:pt x="1972292" y="1229712"/>
                  <a:pt x="1971305" y="1216719"/>
                </a:cubicBezTo>
                <a:cubicBezTo>
                  <a:pt x="1970565" y="1206852"/>
                  <a:pt x="1957490" y="1203891"/>
                  <a:pt x="1949021" y="1199040"/>
                </a:cubicBezTo>
                <a:cubicBezTo>
                  <a:pt x="1796812" y="1112287"/>
                  <a:pt x="1644275" y="1026110"/>
                  <a:pt x="1492478" y="938699"/>
                </a:cubicBezTo>
                <a:cubicBezTo>
                  <a:pt x="1466740" y="923898"/>
                  <a:pt x="1461395" y="930147"/>
                  <a:pt x="1461642" y="957119"/>
                </a:cubicBezTo>
                <a:cubicBezTo>
                  <a:pt x="1462629" y="1044858"/>
                  <a:pt x="1462053" y="1132433"/>
                  <a:pt x="1462053" y="1220009"/>
                </a:cubicBezTo>
                <a:close/>
              </a:path>
            </a:pathLst>
          </a:custGeom>
          <a:solidFill>
            <a:srgbClr val="FF0000"/>
          </a:solidFill>
          <a:ln w="8221" cap="flat">
            <a:noFill/>
            <a:prstDash val="solid"/>
            <a:miter/>
          </a:ln>
        </p:spPr>
        <p:txBody>
          <a:bodyPr rtlCol="0" anchor="ctr"/>
          <a:lstStyle/>
          <a:p>
            <a:endParaRPr lang="en-US" sz="1050"/>
          </a:p>
        </p:txBody>
      </p:sp>
      <p:sp>
        <p:nvSpPr>
          <p:cNvPr id="21" name="TextBox 20">
            <a:extLst>
              <a:ext uri="{FF2B5EF4-FFF2-40B4-BE49-F238E27FC236}">
                <a16:creationId xmlns:a16="http://schemas.microsoft.com/office/drawing/2014/main" id="{A5382185-3553-0A23-9310-E2DFD74C4C44}"/>
              </a:ext>
            </a:extLst>
          </p:cNvPr>
          <p:cNvSpPr txBox="1"/>
          <p:nvPr/>
        </p:nvSpPr>
        <p:spPr>
          <a:xfrm>
            <a:off x="3796738" y="1200013"/>
            <a:ext cx="851515" cy="373179"/>
          </a:xfrm>
          <a:prstGeom prst="rect">
            <a:avLst/>
          </a:prstGeom>
          <a:noFill/>
        </p:spPr>
        <p:txBody>
          <a:bodyPr wrap="none" rtlCol="0">
            <a:spAutoFit/>
          </a:bodyPr>
          <a:lstStyle/>
          <a:p>
            <a:pPr>
              <a:spcAft>
                <a:spcPts val="300"/>
              </a:spcAft>
            </a:pPr>
            <a:r>
              <a:rPr lang="en-US" sz="900" b="1" dirty="0">
                <a:solidFill>
                  <a:schemeClr val="tx2">
                    <a:lumMod val="20000"/>
                    <a:lumOff val="80000"/>
                  </a:schemeClr>
                </a:solidFill>
                <a:latin typeface="Montserrat" panose="00000500000000000000" pitchFamily="50" charset="0"/>
              </a:rPr>
              <a:t>FIFA ✔️</a:t>
            </a:r>
          </a:p>
          <a:p>
            <a:pPr defTabSz="137160">
              <a:spcAft>
                <a:spcPts val="300"/>
              </a:spcAft>
            </a:pPr>
            <a:r>
              <a:rPr lang="en-US" sz="675" dirty="0">
                <a:solidFill>
                  <a:schemeClr val="bg1"/>
                </a:solidFill>
                <a:latin typeface="Montserrat" panose="00000500000000000000" pitchFamily="50" charset="0"/>
              </a:rPr>
              <a:t>19 M </a:t>
            </a:r>
            <a:r>
              <a:rPr lang="en-US" sz="675" dirty="0" err="1">
                <a:solidFill>
                  <a:schemeClr val="bg1"/>
                </a:solidFill>
                <a:latin typeface="Montserrat" panose="00000500000000000000" pitchFamily="50" charset="0"/>
              </a:rPr>
              <a:t>d’abonnés</a:t>
            </a:r>
            <a:endParaRPr lang="en-US" sz="675" dirty="0">
              <a:solidFill>
                <a:schemeClr val="bg1"/>
              </a:solidFill>
              <a:latin typeface="Montserrat" panose="00000500000000000000" pitchFamily="50" charset="0"/>
            </a:endParaRPr>
          </a:p>
        </p:txBody>
      </p:sp>
      <p:cxnSp>
        <p:nvCxnSpPr>
          <p:cNvPr id="22" name="Straight Connector 21">
            <a:extLst>
              <a:ext uri="{FF2B5EF4-FFF2-40B4-BE49-F238E27FC236}">
                <a16:creationId xmlns:a16="http://schemas.microsoft.com/office/drawing/2014/main" id="{D9EDFB88-9D58-8666-B94B-368A83FFBA7A}"/>
              </a:ext>
            </a:extLst>
          </p:cNvPr>
          <p:cNvCxnSpPr>
            <a:cxnSpLocks/>
          </p:cNvCxnSpPr>
          <p:nvPr/>
        </p:nvCxnSpPr>
        <p:spPr>
          <a:xfrm>
            <a:off x="3314191" y="1675305"/>
            <a:ext cx="2443883" cy="0"/>
          </a:xfrm>
          <a:prstGeom prst="line">
            <a:avLst/>
          </a:prstGeom>
          <a:gradFill flip="none" rotWithShape="1">
            <a:gsLst>
              <a:gs pos="0">
                <a:schemeClr val="accent5">
                  <a:alpha val="10000"/>
                </a:schemeClr>
              </a:gs>
              <a:gs pos="100000">
                <a:schemeClr val="bg1">
                  <a:alpha val="0"/>
                </a:schemeClr>
              </a:gs>
            </a:gsLst>
            <a:path path="circle">
              <a:fillToRect r="100000" b="100000"/>
            </a:path>
            <a:tileRect l="-100000" t="-100000"/>
          </a:gradFill>
          <a:ln w="12700">
            <a:gradFill flip="none" rotWithShape="1">
              <a:gsLst>
                <a:gs pos="0">
                  <a:schemeClr val="accent5"/>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60805A24-8750-82BB-9196-A69E18A00237}"/>
              </a:ext>
            </a:extLst>
          </p:cNvPr>
          <p:cNvSpPr txBox="1"/>
          <p:nvPr/>
        </p:nvSpPr>
        <p:spPr>
          <a:xfrm>
            <a:off x="3343421" y="1806579"/>
            <a:ext cx="2185271" cy="348813"/>
          </a:xfrm>
          <a:prstGeom prst="rect">
            <a:avLst/>
          </a:prstGeom>
          <a:noFill/>
        </p:spPr>
        <p:txBody>
          <a:bodyPr wrap="square" rtlCol="0">
            <a:spAutoFit/>
          </a:bodyPr>
          <a:lstStyle/>
          <a:p>
            <a:pPr>
              <a:lnSpc>
                <a:spcPts val="975"/>
              </a:lnSpc>
              <a:spcAft>
                <a:spcPts val="300"/>
              </a:spcAft>
            </a:pPr>
            <a:r>
              <a:rPr lang="en-US" sz="1000" dirty="0">
                <a:solidFill>
                  <a:schemeClr val="bg1"/>
                </a:solidFill>
                <a:latin typeface="Montserrat" panose="00000500000000000000" pitchFamily="50" charset="0"/>
              </a:rPr>
              <a:t>FIFA Semi Automated Offside Technology Animation</a:t>
            </a:r>
          </a:p>
        </p:txBody>
      </p:sp>
      <p:sp>
        <p:nvSpPr>
          <p:cNvPr id="24" name="Freeform: Shape 23">
            <a:extLst>
              <a:ext uri="{FF2B5EF4-FFF2-40B4-BE49-F238E27FC236}">
                <a16:creationId xmlns:a16="http://schemas.microsoft.com/office/drawing/2014/main" id="{5C71A531-0338-6CFE-97E1-C87CFBD7A9FD}"/>
              </a:ext>
            </a:extLst>
          </p:cNvPr>
          <p:cNvSpPr/>
          <p:nvPr/>
        </p:nvSpPr>
        <p:spPr>
          <a:xfrm>
            <a:off x="3610964" y="4021291"/>
            <a:ext cx="162149" cy="166508"/>
          </a:xfrm>
          <a:custGeom>
            <a:avLst/>
            <a:gdLst>
              <a:gd name="connsiteX0" fmla="*/ 1935284 w 3074863"/>
              <a:gd name="connsiteY0" fmla="*/ 3165311 h 3157521"/>
              <a:gd name="connsiteX1" fmla="*/ 1855602 w 3074863"/>
              <a:gd name="connsiteY1" fmla="*/ 3160683 h 3157521"/>
              <a:gd name="connsiteX2" fmla="*/ 1291464 w 3074863"/>
              <a:gd name="connsiteY2" fmla="*/ 3140514 h 3157521"/>
              <a:gd name="connsiteX3" fmla="*/ 862388 w 3074863"/>
              <a:gd name="connsiteY3" fmla="*/ 3094887 h 3157521"/>
              <a:gd name="connsiteX4" fmla="*/ 821555 w 3074863"/>
              <a:gd name="connsiteY4" fmla="*/ 3104062 h 3157521"/>
              <a:gd name="connsiteX5" fmla="*/ 680458 w 3074863"/>
              <a:gd name="connsiteY5" fmla="*/ 3142498 h 3157521"/>
              <a:gd name="connsiteX6" fmla="*/ 282214 w 3074863"/>
              <a:gd name="connsiteY6" fmla="*/ 3142167 h 3157521"/>
              <a:gd name="connsiteX7" fmla="*/ 682 w 3074863"/>
              <a:gd name="connsiteY7" fmla="*/ 2859974 h 3157521"/>
              <a:gd name="connsiteX8" fmla="*/ 682 w 3074863"/>
              <a:gd name="connsiteY8" fmla="*/ 1794848 h 3157521"/>
              <a:gd name="connsiteX9" fmla="*/ 287917 w 3074863"/>
              <a:gd name="connsiteY9" fmla="*/ 1511498 h 3157521"/>
              <a:gd name="connsiteX10" fmla="*/ 710628 w 3074863"/>
              <a:gd name="connsiteY10" fmla="*/ 1514060 h 3157521"/>
              <a:gd name="connsiteX11" fmla="*/ 791054 w 3074863"/>
              <a:gd name="connsiteY11" fmla="*/ 1534311 h 3157521"/>
              <a:gd name="connsiteX12" fmla="*/ 819488 w 3074863"/>
              <a:gd name="connsiteY12" fmla="*/ 1526872 h 3157521"/>
              <a:gd name="connsiteX13" fmla="*/ 1006212 w 3074863"/>
              <a:gd name="connsiteY13" fmla="*/ 1287744 h 3157521"/>
              <a:gd name="connsiteX14" fmla="*/ 1196820 w 3074863"/>
              <a:gd name="connsiteY14" fmla="*/ 1011667 h 3157521"/>
              <a:gd name="connsiteX15" fmla="*/ 1481080 w 3074863"/>
              <a:gd name="connsiteY15" fmla="*/ 395620 h 3157521"/>
              <a:gd name="connsiteX16" fmla="*/ 1485874 w 3074863"/>
              <a:gd name="connsiteY16" fmla="*/ 347430 h 3157521"/>
              <a:gd name="connsiteX17" fmla="*/ 1497281 w 3074863"/>
              <a:gd name="connsiteY17" fmla="*/ 157566 h 3157521"/>
              <a:gd name="connsiteX18" fmla="*/ 1733021 w 3074863"/>
              <a:gd name="connsiteY18" fmla="*/ 3657 h 3157521"/>
              <a:gd name="connsiteX19" fmla="*/ 2092912 w 3074863"/>
              <a:gd name="connsiteY19" fmla="*/ 383469 h 3157521"/>
              <a:gd name="connsiteX20" fmla="*/ 2038440 w 3074863"/>
              <a:gd name="connsiteY20" fmla="*/ 787004 h 3157521"/>
              <a:gd name="connsiteX21" fmla="*/ 1959337 w 3074863"/>
              <a:gd name="connsiteY21" fmla="*/ 1084984 h 3157521"/>
              <a:gd name="connsiteX22" fmla="*/ 1949914 w 3074863"/>
              <a:gd name="connsiteY22" fmla="*/ 1158302 h 3157521"/>
              <a:gd name="connsiteX23" fmla="*/ 1977522 w 3074863"/>
              <a:gd name="connsiteY23" fmla="*/ 1182520 h 3157521"/>
              <a:gd name="connsiteX24" fmla="*/ 2257070 w 3074863"/>
              <a:gd name="connsiteY24" fmla="*/ 1135240 h 3157521"/>
              <a:gd name="connsiteX25" fmla="*/ 2743262 w 3074863"/>
              <a:gd name="connsiteY25" fmla="*/ 1163344 h 3157521"/>
              <a:gd name="connsiteX26" fmla="*/ 3020578 w 3074863"/>
              <a:gd name="connsiteY26" fmla="*/ 1462978 h 3157521"/>
              <a:gd name="connsiteX27" fmla="*/ 3002890 w 3074863"/>
              <a:gd name="connsiteY27" fmla="*/ 1636228 h 3157521"/>
              <a:gd name="connsiteX28" fmla="*/ 3009420 w 3074863"/>
              <a:gd name="connsiteY28" fmla="*/ 1684831 h 3157521"/>
              <a:gd name="connsiteX29" fmla="*/ 3005948 w 3074863"/>
              <a:gd name="connsiteY29" fmla="*/ 2126305 h 3157521"/>
              <a:gd name="connsiteX30" fmla="*/ 2996856 w 3074863"/>
              <a:gd name="connsiteY30" fmla="*/ 2183422 h 3157521"/>
              <a:gd name="connsiteX31" fmla="*/ 2888244 w 3074863"/>
              <a:gd name="connsiteY31" fmla="*/ 2606050 h 3157521"/>
              <a:gd name="connsiteX32" fmla="*/ 2868240 w 3074863"/>
              <a:gd name="connsiteY32" fmla="*/ 2660273 h 3157521"/>
              <a:gd name="connsiteX33" fmla="*/ 2593321 w 3074863"/>
              <a:gd name="connsiteY33" fmla="*/ 3080918 h 3157521"/>
              <a:gd name="connsiteX34" fmla="*/ 2268394 w 3074863"/>
              <a:gd name="connsiteY34" fmla="*/ 3161096 h 3157521"/>
              <a:gd name="connsiteX35" fmla="*/ 2244341 w 3074863"/>
              <a:gd name="connsiteY35" fmla="*/ 3165311 h 3157521"/>
              <a:gd name="connsiteX36" fmla="*/ 1935284 w 3074863"/>
              <a:gd name="connsiteY36" fmla="*/ 3165311 h 3157521"/>
              <a:gd name="connsiteX37" fmla="*/ 2075306 w 3074863"/>
              <a:gd name="connsiteY37" fmla="*/ 2984539 h 3157521"/>
              <a:gd name="connsiteX38" fmla="*/ 2290794 w 3074863"/>
              <a:gd name="connsiteY38" fmla="*/ 2971645 h 3157521"/>
              <a:gd name="connsiteX39" fmla="*/ 2570590 w 3074863"/>
              <a:gd name="connsiteY39" fmla="*/ 2882457 h 3157521"/>
              <a:gd name="connsiteX40" fmla="*/ 2678459 w 3074863"/>
              <a:gd name="connsiteY40" fmla="*/ 2642998 h 3157521"/>
              <a:gd name="connsiteX41" fmla="*/ 2731938 w 3074863"/>
              <a:gd name="connsiteY41" fmla="*/ 2498513 h 3157521"/>
              <a:gd name="connsiteX42" fmla="*/ 2829143 w 3074863"/>
              <a:gd name="connsiteY42" fmla="*/ 2289058 h 3157521"/>
              <a:gd name="connsiteX43" fmla="*/ 2798395 w 3074863"/>
              <a:gd name="connsiteY43" fmla="*/ 2179867 h 3157521"/>
              <a:gd name="connsiteX44" fmla="*/ 2813025 w 3074863"/>
              <a:gd name="connsiteY44" fmla="*/ 2073652 h 3157521"/>
              <a:gd name="connsiteX45" fmla="*/ 2844352 w 3074863"/>
              <a:gd name="connsiteY45" fmla="*/ 2035464 h 3157521"/>
              <a:gd name="connsiteX46" fmla="*/ 2849642 w 3074863"/>
              <a:gd name="connsiteY46" fmla="*/ 1778813 h 3157521"/>
              <a:gd name="connsiteX47" fmla="*/ 2812860 w 3074863"/>
              <a:gd name="connsiteY47" fmla="*/ 1733185 h 3157521"/>
              <a:gd name="connsiteX48" fmla="*/ 2799800 w 3074863"/>
              <a:gd name="connsiteY48" fmla="*/ 1640526 h 3157521"/>
              <a:gd name="connsiteX49" fmla="*/ 2819390 w 3074863"/>
              <a:gd name="connsiteY49" fmla="*/ 1598619 h 3157521"/>
              <a:gd name="connsiteX50" fmla="*/ 2728301 w 3074863"/>
              <a:gd name="connsiteY50" fmla="*/ 1354448 h 3157521"/>
              <a:gd name="connsiteX51" fmla="*/ 2688047 w 3074863"/>
              <a:gd name="connsiteY51" fmla="*/ 1338991 h 3157521"/>
              <a:gd name="connsiteX52" fmla="*/ 2462722 w 3074863"/>
              <a:gd name="connsiteY52" fmla="*/ 1308821 h 3157521"/>
              <a:gd name="connsiteX53" fmla="*/ 1959420 w 3074863"/>
              <a:gd name="connsiteY53" fmla="*/ 1374369 h 3157521"/>
              <a:gd name="connsiteX54" fmla="*/ 1777986 w 3074863"/>
              <a:gd name="connsiteY54" fmla="*/ 1272452 h 3157521"/>
              <a:gd name="connsiteX55" fmla="*/ 1764348 w 3074863"/>
              <a:gd name="connsiteY55" fmla="*/ 1135323 h 3157521"/>
              <a:gd name="connsiteX56" fmla="*/ 1850394 w 3074863"/>
              <a:gd name="connsiteY56" fmla="*/ 763529 h 3157521"/>
              <a:gd name="connsiteX57" fmla="*/ 1909247 w 3074863"/>
              <a:gd name="connsiteY57" fmla="*/ 415788 h 3157521"/>
              <a:gd name="connsiteX58" fmla="*/ 1718308 w 3074863"/>
              <a:gd name="connsiteY58" fmla="*/ 188893 h 3157521"/>
              <a:gd name="connsiteX59" fmla="*/ 1671937 w 3074863"/>
              <a:gd name="connsiteY59" fmla="*/ 224436 h 3157521"/>
              <a:gd name="connsiteX60" fmla="*/ 1673176 w 3074863"/>
              <a:gd name="connsiteY60" fmla="*/ 360077 h 3157521"/>
              <a:gd name="connsiteX61" fmla="*/ 1663423 w 3074863"/>
              <a:gd name="connsiteY61" fmla="*/ 435461 h 3157521"/>
              <a:gd name="connsiteX62" fmla="*/ 1362466 w 3074863"/>
              <a:gd name="connsiteY62" fmla="*/ 1094573 h 3157521"/>
              <a:gd name="connsiteX63" fmla="*/ 1097631 w 3074863"/>
              <a:gd name="connsiteY63" fmla="*/ 1456778 h 3157521"/>
              <a:gd name="connsiteX64" fmla="*/ 984969 w 3074863"/>
              <a:gd name="connsiteY64" fmla="*/ 1609860 h 3157521"/>
              <a:gd name="connsiteX65" fmla="*/ 958353 w 3074863"/>
              <a:gd name="connsiteY65" fmla="*/ 1766166 h 3157521"/>
              <a:gd name="connsiteX66" fmla="*/ 960916 w 3074863"/>
              <a:gd name="connsiteY66" fmla="*/ 1812206 h 3157521"/>
              <a:gd name="connsiteX67" fmla="*/ 960916 w 3074863"/>
              <a:gd name="connsiteY67" fmla="*/ 2846418 h 3157521"/>
              <a:gd name="connsiteX68" fmla="*/ 958188 w 3074863"/>
              <a:gd name="connsiteY68" fmla="*/ 2895600 h 3157521"/>
              <a:gd name="connsiteX69" fmla="*/ 980092 w 3074863"/>
              <a:gd name="connsiteY69" fmla="*/ 2923042 h 3157521"/>
              <a:gd name="connsiteX70" fmla="*/ 1563738 w 3074863"/>
              <a:gd name="connsiteY70" fmla="*/ 2970818 h 3157521"/>
              <a:gd name="connsiteX71" fmla="*/ 2075306 w 3074863"/>
              <a:gd name="connsiteY71" fmla="*/ 2984539 h 3157521"/>
              <a:gd name="connsiteX72" fmla="*/ 773448 w 3074863"/>
              <a:gd name="connsiteY72" fmla="*/ 2327990 h 3157521"/>
              <a:gd name="connsiteX73" fmla="*/ 773283 w 3074863"/>
              <a:gd name="connsiteY73" fmla="*/ 1797163 h 3157521"/>
              <a:gd name="connsiteX74" fmla="*/ 686492 w 3074863"/>
              <a:gd name="connsiteY74" fmla="*/ 1697725 h 3157521"/>
              <a:gd name="connsiteX75" fmla="*/ 272956 w 3074863"/>
              <a:gd name="connsiteY75" fmla="*/ 1697725 h 3157521"/>
              <a:gd name="connsiteX76" fmla="*/ 188645 w 3074863"/>
              <a:gd name="connsiteY76" fmla="*/ 1770216 h 3157521"/>
              <a:gd name="connsiteX77" fmla="*/ 183851 w 3074863"/>
              <a:gd name="connsiteY77" fmla="*/ 1825431 h 3157521"/>
              <a:gd name="connsiteX78" fmla="*/ 183934 w 3074863"/>
              <a:gd name="connsiteY78" fmla="*/ 2831457 h 3157521"/>
              <a:gd name="connsiteX79" fmla="*/ 184430 w 3074863"/>
              <a:gd name="connsiteY79" fmla="*/ 2859230 h 3157521"/>
              <a:gd name="connsiteX80" fmla="*/ 288413 w 3074863"/>
              <a:gd name="connsiteY80" fmla="*/ 2955361 h 3157521"/>
              <a:gd name="connsiteX81" fmla="*/ 664919 w 3074863"/>
              <a:gd name="connsiteY81" fmla="*/ 2955361 h 3157521"/>
              <a:gd name="connsiteX82" fmla="*/ 773448 w 3074863"/>
              <a:gd name="connsiteY82" fmla="*/ 2846501 h 3157521"/>
              <a:gd name="connsiteX83" fmla="*/ 773448 w 3074863"/>
              <a:gd name="connsiteY83" fmla="*/ 2327990 h 315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074863" h="3157521">
                <a:moveTo>
                  <a:pt x="1935284" y="3165311"/>
                </a:moveTo>
                <a:cubicBezTo>
                  <a:pt x="1909164" y="3157128"/>
                  <a:pt x="1882135" y="3160104"/>
                  <a:pt x="1855602" y="3160683"/>
                </a:cubicBezTo>
                <a:cubicBezTo>
                  <a:pt x="1667142" y="3164650"/>
                  <a:pt x="1479262" y="3153078"/>
                  <a:pt x="1291464" y="3140514"/>
                </a:cubicBezTo>
                <a:cubicBezTo>
                  <a:pt x="1147970" y="3130926"/>
                  <a:pt x="1004972" y="3114312"/>
                  <a:pt x="862388" y="3094887"/>
                </a:cubicBezTo>
                <a:cubicBezTo>
                  <a:pt x="846931" y="3092821"/>
                  <a:pt x="834449" y="3096375"/>
                  <a:pt x="821555" y="3104062"/>
                </a:cubicBezTo>
                <a:cubicBezTo>
                  <a:pt x="778160" y="3129852"/>
                  <a:pt x="731045" y="3142498"/>
                  <a:pt x="680458" y="3142498"/>
                </a:cubicBezTo>
                <a:cubicBezTo>
                  <a:pt x="547710" y="3142333"/>
                  <a:pt x="414962" y="3143325"/>
                  <a:pt x="282214" y="3142167"/>
                </a:cubicBezTo>
                <a:cubicBezTo>
                  <a:pt x="121279" y="3140762"/>
                  <a:pt x="1013" y="3020909"/>
                  <a:pt x="682" y="2859974"/>
                </a:cubicBezTo>
                <a:cubicBezTo>
                  <a:pt x="-227" y="2504960"/>
                  <a:pt x="-227" y="2149863"/>
                  <a:pt x="682" y="1794848"/>
                </a:cubicBezTo>
                <a:cubicBezTo>
                  <a:pt x="1095" y="1632261"/>
                  <a:pt x="114749" y="1516953"/>
                  <a:pt x="287917" y="1511498"/>
                </a:cubicBezTo>
                <a:cubicBezTo>
                  <a:pt x="428600" y="1507117"/>
                  <a:pt x="569780" y="1505216"/>
                  <a:pt x="710628" y="1514060"/>
                </a:cubicBezTo>
                <a:cubicBezTo>
                  <a:pt x="738897" y="1515879"/>
                  <a:pt x="765100" y="1524392"/>
                  <a:pt x="791054" y="1534311"/>
                </a:cubicBezTo>
                <a:cubicBezTo>
                  <a:pt x="802957" y="1538857"/>
                  <a:pt x="813041" y="1540676"/>
                  <a:pt x="819488" y="1526872"/>
                </a:cubicBezTo>
                <a:cubicBezTo>
                  <a:pt x="863462" y="1432890"/>
                  <a:pt x="932812" y="1359573"/>
                  <a:pt x="1006212" y="1287744"/>
                </a:cubicBezTo>
                <a:cubicBezTo>
                  <a:pt x="1087051" y="1208723"/>
                  <a:pt x="1141936" y="1109451"/>
                  <a:pt x="1196820" y="1011667"/>
                </a:cubicBezTo>
                <a:cubicBezTo>
                  <a:pt x="1307747" y="813867"/>
                  <a:pt x="1399332" y="606975"/>
                  <a:pt x="1481080" y="395620"/>
                </a:cubicBezTo>
                <a:cubicBezTo>
                  <a:pt x="1487197" y="379750"/>
                  <a:pt x="1487527" y="364375"/>
                  <a:pt x="1485874" y="347430"/>
                </a:cubicBezTo>
                <a:cubicBezTo>
                  <a:pt x="1479344" y="283619"/>
                  <a:pt x="1480501" y="219972"/>
                  <a:pt x="1497281" y="157566"/>
                </a:cubicBezTo>
                <a:cubicBezTo>
                  <a:pt x="1529517" y="37547"/>
                  <a:pt x="1610026" y="-14941"/>
                  <a:pt x="1733021" y="3657"/>
                </a:cubicBezTo>
                <a:cubicBezTo>
                  <a:pt x="1938755" y="34737"/>
                  <a:pt x="2071338" y="176825"/>
                  <a:pt x="2092912" y="383469"/>
                </a:cubicBezTo>
                <a:cubicBezTo>
                  <a:pt x="2107460" y="522995"/>
                  <a:pt x="2077372" y="655247"/>
                  <a:pt x="2038440" y="787004"/>
                </a:cubicBezTo>
                <a:cubicBezTo>
                  <a:pt x="2009345" y="885614"/>
                  <a:pt x="1976613" y="983233"/>
                  <a:pt x="1959337" y="1084984"/>
                </a:cubicBezTo>
                <a:cubicBezTo>
                  <a:pt x="1955204" y="1109286"/>
                  <a:pt x="1952725" y="1133835"/>
                  <a:pt x="1949914" y="1158302"/>
                </a:cubicBezTo>
                <a:cubicBezTo>
                  <a:pt x="1947434" y="1179297"/>
                  <a:pt x="1953138" y="1187728"/>
                  <a:pt x="1977522" y="1182520"/>
                </a:cubicBezTo>
                <a:cubicBezTo>
                  <a:pt x="2070016" y="1162765"/>
                  <a:pt x="2162840" y="1143837"/>
                  <a:pt x="2257070" y="1135240"/>
                </a:cubicBezTo>
                <a:cubicBezTo>
                  <a:pt x="2420401" y="1120279"/>
                  <a:pt x="2584063" y="1111931"/>
                  <a:pt x="2743262" y="1163344"/>
                </a:cubicBezTo>
                <a:cubicBezTo>
                  <a:pt x="2890889" y="1211037"/>
                  <a:pt x="2993797" y="1302705"/>
                  <a:pt x="3020578" y="1462978"/>
                </a:cubicBezTo>
                <a:cubicBezTo>
                  <a:pt x="3030497" y="1521995"/>
                  <a:pt x="3022066" y="1580021"/>
                  <a:pt x="3002890" y="1636228"/>
                </a:cubicBezTo>
                <a:cubicBezTo>
                  <a:pt x="2996608" y="1654743"/>
                  <a:pt x="2999005" y="1668382"/>
                  <a:pt x="3009420" y="1684831"/>
                </a:cubicBezTo>
                <a:cubicBezTo>
                  <a:pt x="3102988" y="1832457"/>
                  <a:pt x="3107204" y="1980166"/>
                  <a:pt x="3005948" y="2126305"/>
                </a:cubicBezTo>
                <a:cubicBezTo>
                  <a:pt x="2993054" y="2144903"/>
                  <a:pt x="2990574" y="2161269"/>
                  <a:pt x="2996856" y="2183422"/>
                </a:cubicBezTo>
                <a:cubicBezTo>
                  <a:pt x="3042565" y="2345017"/>
                  <a:pt x="3004708" y="2486114"/>
                  <a:pt x="2888244" y="2606050"/>
                </a:cubicBezTo>
                <a:cubicBezTo>
                  <a:pt x="2872456" y="2622334"/>
                  <a:pt x="2866835" y="2637543"/>
                  <a:pt x="2868240" y="2660273"/>
                </a:cubicBezTo>
                <a:cubicBezTo>
                  <a:pt x="2879399" y="2844104"/>
                  <a:pt x="2776656" y="2999748"/>
                  <a:pt x="2593321" y="3080918"/>
                </a:cubicBezTo>
                <a:cubicBezTo>
                  <a:pt x="2489669" y="3126793"/>
                  <a:pt x="2380726" y="3150516"/>
                  <a:pt x="2268394" y="3161096"/>
                </a:cubicBezTo>
                <a:cubicBezTo>
                  <a:pt x="2260294" y="3161840"/>
                  <a:pt x="2252358" y="3163906"/>
                  <a:pt x="2244341" y="3165311"/>
                </a:cubicBezTo>
                <a:cubicBezTo>
                  <a:pt x="2141184" y="3165311"/>
                  <a:pt x="2038193" y="3165311"/>
                  <a:pt x="1935284" y="3165311"/>
                </a:cubicBezTo>
                <a:close/>
                <a:moveTo>
                  <a:pt x="2075306" y="2984539"/>
                </a:moveTo>
                <a:cubicBezTo>
                  <a:pt x="2159782" y="2983052"/>
                  <a:pt x="2225495" y="2980158"/>
                  <a:pt x="2290794" y="2971645"/>
                </a:cubicBezTo>
                <a:cubicBezTo>
                  <a:pt x="2389322" y="2958833"/>
                  <a:pt x="2485370" y="2937342"/>
                  <a:pt x="2570590" y="2882457"/>
                </a:cubicBezTo>
                <a:cubicBezTo>
                  <a:pt x="2658290" y="2826002"/>
                  <a:pt x="2699453" y="2745494"/>
                  <a:pt x="2678459" y="2642998"/>
                </a:cubicBezTo>
                <a:cubicBezTo>
                  <a:pt x="2665399" y="2579434"/>
                  <a:pt x="2683253" y="2537775"/>
                  <a:pt x="2731938" y="2498513"/>
                </a:cubicBezTo>
                <a:cubicBezTo>
                  <a:pt x="2797403" y="2445777"/>
                  <a:pt x="2836169" y="2377171"/>
                  <a:pt x="2829143" y="2289058"/>
                </a:cubicBezTo>
                <a:cubicBezTo>
                  <a:pt x="2826085" y="2250540"/>
                  <a:pt x="2815174" y="2214336"/>
                  <a:pt x="2798395" y="2179867"/>
                </a:cubicBezTo>
                <a:cubicBezTo>
                  <a:pt x="2779466" y="2141018"/>
                  <a:pt x="2786740" y="2106054"/>
                  <a:pt x="2813025" y="2073652"/>
                </a:cubicBezTo>
                <a:cubicBezTo>
                  <a:pt x="2823357" y="2060840"/>
                  <a:pt x="2834186" y="2048442"/>
                  <a:pt x="2844352" y="2035464"/>
                </a:cubicBezTo>
                <a:cubicBezTo>
                  <a:pt x="2907172" y="1955617"/>
                  <a:pt x="2909239" y="1861305"/>
                  <a:pt x="2849642" y="1778813"/>
                </a:cubicBezTo>
                <a:cubicBezTo>
                  <a:pt x="2838236" y="1763025"/>
                  <a:pt x="2825010" y="1748477"/>
                  <a:pt x="2812860" y="1733185"/>
                </a:cubicBezTo>
                <a:cubicBezTo>
                  <a:pt x="2790460" y="1704917"/>
                  <a:pt x="2785831" y="1673920"/>
                  <a:pt x="2799800" y="1640526"/>
                </a:cubicBezTo>
                <a:cubicBezTo>
                  <a:pt x="2805751" y="1626309"/>
                  <a:pt x="2813190" y="1612753"/>
                  <a:pt x="2819390" y="1598619"/>
                </a:cubicBezTo>
                <a:cubicBezTo>
                  <a:pt x="2864521" y="1495627"/>
                  <a:pt x="2829722" y="1402059"/>
                  <a:pt x="2728301" y="1354448"/>
                </a:cubicBezTo>
                <a:cubicBezTo>
                  <a:pt x="2715324" y="1348332"/>
                  <a:pt x="2701685" y="1343289"/>
                  <a:pt x="2688047" y="1338991"/>
                </a:cubicBezTo>
                <a:cubicBezTo>
                  <a:pt x="2614729" y="1315599"/>
                  <a:pt x="2538685" y="1310309"/>
                  <a:pt x="2462722" y="1308821"/>
                </a:cubicBezTo>
                <a:cubicBezTo>
                  <a:pt x="2291786" y="1305432"/>
                  <a:pt x="2125231" y="1337751"/>
                  <a:pt x="1959420" y="1374369"/>
                </a:cubicBezTo>
                <a:cubicBezTo>
                  <a:pt x="1874282" y="1393132"/>
                  <a:pt x="1803610" y="1354531"/>
                  <a:pt x="1777986" y="1272452"/>
                </a:cubicBezTo>
                <a:cubicBezTo>
                  <a:pt x="1764100" y="1227982"/>
                  <a:pt x="1760132" y="1182272"/>
                  <a:pt x="1764348" y="1135323"/>
                </a:cubicBezTo>
                <a:cubicBezTo>
                  <a:pt x="1775837" y="1007286"/>
                  <a:pt x="1811959" y="885201"/>
                  <a:pt x="1850394" y="763529"/>
                </a:cubicBezTo>
                <a:cubicBezTo>
                  <a:pt x="1886102" y="650453"/>
                  <a:pt x="1915529" y="536386"/>
                  <a:pt x="1909247" y="415788"/>
                </a:cubicBezTo>
                <a:cubicBezTo>
                  <a:pt x="1902799" y="291389"/>
                  <a:pt x="1837996" y="212616"/>
                  <a:pt x="1718308" y="188893"/>
                </a:cubicBezTo>
                <a:cubicBezTo>
                  <a:pt x="1682269" y="181784"/>
                  <a:pt x="1674747" y="187075"/>
                  <a:pt x="1671937" y="224436"/>
                </a:cubicBezTo>
                <a:cubicBezTo>
                  <a:pt x="1668465" y="269650"/>
                  <a:pt x="1667804" y="315111"/>
                  <a:pt x="1673176" y="360077"/>
                </a:cubicBezTo>
                <a:cubicBezTo>
                  <a:pt x="1676317" y="386775"/>
                  <a:pt x="1672680" y="411077"/>
                  <a:pt x="1663423" y="435461"/>
                </a:cubicBezTo>
                <a:cubicBezTo>
                  <a:pt x="1577542" y="661777"/>
                  <a:pt x="1480419" y="883052"/>
                  <a:pt x="1362466" y="1094573"/>
                </a:cubicBezTo>
                <a:cubicBezTo>
                  <a:pt x="1289149" y="1225998"/>
                  <a:pt x="1210294" y="1354200"/>
                  <a:pt x="1097631" y="1456778"/>
                </a:cubicBezTo>
                <a:cubicBezTo>
                  <a:pt x="1049442" y="1500587"/>
                  <a:pt x="1013651" y="1552413"/>
                  <a:pt x="984969" y="1609860"/>
                </a:cubicBezTo>
                <a:cubicBezTo>
                  <a:pt x="960420" y="1659042"/>
                  <a:pt x="939838" y="1708967"/>
                  <a:pt x="958353" y="1766166"/>
                </a:cubicBezTo>
                <a:cubicBezTo>
                  <a:pt x="962899" y="1780300"/>
                  <a:pt x="960916" y="1796749"/>
                  <a:pt x="960916" y="1812206"/>
                </a:cubicBezTo>
                <a:cubicBezTo>
                  <a:pt x="960998" y="2156971"/>
                  <a:pt x="960998" y="2501654"/>
                  <a:pt x="960916" y="2846418"/>
                </a:cubicBezTo>
                <a:cubicBezTo>
                  <a:pt x="960916" y="2862867"/>
                  <a:pt x="961081" y="2879564"/>
                  <a:pt x="958188" y="2895600"/>
                </a:cubicBezTo>
                <a:cubicBezTo>
                  <a:pt x="954634" y="2914942"/>
                  <a:pt x="961577" y="2920810"/>
                  <a:pt x="980092" y="2923042"/>
                </a:cubicBezTo>
                <a:cubicBezTo>
                  <a:pt x="1174090" y="2946352"/>
                  <a:pt x="1368583" y="2963958"/>
                  <a:pt x="1563738" y="2970818"/>
                </a:cubicBezTo>
                <a:cubicBezTo>
                  <a:pt x="1740212" y="2977017"/>
                  <a:pt x="1917347" y="2969991"/>
                  <a:pt x="2075306" y="2984539"/>
                </a:cubicBezTo>
                <a:close/>
                <a:moveTo>
                  <a:pt x="773448" y="2327990"/>
                </a:moveTo>
                <a:cubicBezTo>
                  <a:pt x="773448" y="2151020"/>
                  <a:pt x="773696" y="1974133"/>
                  <a:pt x="773283" y="1797163"/>
                </a:cubicBezTo>
                <a:cubicBezTo>
                  <a:pt x="773117" y="1738062"/>
                  <a:pt x="739724" y="1698221"/>
                  <a:pt x="686492" y="1697725"/>
                </a:cubicBezTo>
                <a:cubicBezTo>
                  <a:pt x="548702" y="1696403"/>
                  <a:pt x="410829" y="1696568"/>
                  <a:pt x="272956" y="1697725"/>
                </a:cubicBezTo>
                <a:cubicBezTo>
                  <a:pt x="229809" y="1698056"/>
                  <a:pt x="197986" y="1727978"/>
                  <a:pt x="188645" y="1770216"/>
                </a:cubicBezTo>
                <a:cubicBezTo>
                  <a:pt x="184595" y="1788401"/>
                  <a:pt x="183851" y="1806833"/>
                  <a:pt x="183851" y="1825431"/>
                </a:cubicBezTo>
                <a:cubicBezTo>
                  <a:pt x="183934" y="2160773"/>
                  <a:pt x="183934" y="2496115"/>
                  <a:pt x="183934" y="2831457"/>
                </a:cubicBezTo>
                <a:cubicBezTo>
                  <a:pt x="183934" y="2840715"/>
                  <a:pt x="183686" y="2850055"/>
                  <a:pt x="184430" y="2859230"/>
                </a:cubicBezTo>
                <a:cubicBezTo>
                  <a:pt x="189968" y="2924199"/>
                  <a:pt x="223279" y="2955196"/>
                  <a:pt x="288413" y="2955361"/>
                </a:cubicBezTo>
                <a:cubicBezTo>
                  <a:pt x="413887" y="2955609"/>
                  <a:pt x="539444" y="2955609"/>
                  <a:pt x="664919" y="2955361"/>
                </a:cubicBezTo>
                <a:cubicBezTo>
                  <a:pt x="741790" y="2955196"/>
                  <a:pt x="773365" y="2923455"/>
                  <a:pt x="773448" y="2846501"/>
                </a:cubicBezTo>
                <a:cubicBezTo>
                  <a:pt x="773613" y="2673581"/>
                  <a:pt x="773448" y="2500744"/>
                  <a:pt x="773448" y="2327990"/>
                </a:cubicBezTo>
                <a:close/>
              </a:path>
            </a:pathLst>
          </a:custGeom>
          <a:solidFill>
            <a:schemeClr val="accent5">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5" name="TextBox 24">
            <a:extLst>
              <a:ext uri="{FF2B5EF4-FFF2-40B4-BE49-F238E27FC236}">
                <a16:creationId xmlns:a16="http://schemas.microsoft.com/office/drawing/2014/main" id="{072CEA1B-7748-40D6-7603-D128196F64AE}"/>
              </a:ext>
            </a:extLst>
          </p:cNvPr>
          <p:cNvSpPr txBox="1"/>
          <p:nvPr/>
        </p:nvSpPr>
        <p:spPr>
          <a:xfrm>
            <a:off x="3837583" y="4010974"/>
            <a:ext cx="416918" cy="214674"/>
          </a:xfrm>
          <a:prstGeom prst="rect">
            <a:avLst/>
          </a:prstGeom>
          <a:noFill/>
        </p:spPr>
        <p:txBody>
          <a:bodyPr wrap="square" rtlCol="0">
            <a:spAutoFit/>
          </a:bodyPr>
          <a:lstStyle/>
          <a:p>
            <a:pPr>
              <a:lnSpc>
                <a:spcPts val="975"/>
              </a:lnSpc>
              <a:spcAft>
                <a:spcPts val="300"/>
              </a:spcAft>
            </a:pPr>
            <a:r>
              <a:rPr lang="fr-FR" sz="825" dirty="0">
                <a:solidFill>
                  <a:schemeClr val="bg1"/>
                </a:solidFill>
                <a:latin typeface="Montserrat" panose="00000500000000000000" pitchFamily="50" charset="0"/>
              </a:rPr>
              <a:t>531</a:t>
            </a:r>
            <a:endParaRPr lang="en-US" sz="825" dirty="0">
              <a:solidFill>
                <a:schemeClr val="bg1"/>
              </a:solidFill>
              <a:latin typeface="Montserrat" panose="00000500000000000000" pitchFamily="50" charset="0"/>
            </a:endParaRPr>
          </a:p>
        </p:txBody>
      </p:sp>
      <p:sp>
        <p:nvSpPr>
          <p:cNvPr id="26" name="Freeform: Shape 25">
            <a:extLst>
              <a:ext uri="{FF2B5EF4-FFF2-40B4-BE49-F238E27FC236}">
                <a16:creationId xmlns:a16="http://schemas.microsoft.com/office/drawing/2014/main" id="{75804F55-4E8E-6244-4B8A-C0255758FCC4}"/>
              </a:ext>
            </a:extLst>
          </p:cNvPr>
          <p:cNvSpPr/>
          <p:nvPr/>
        </p:nvSpPr>
        <p:spPr>
          <a:xfrm>
            <a:off x="4346600" y="4031317"/>
            <a:ext cx="156917" cy="146456"/>
          </a:xfrm>
          <a:custGeom>
            <a:avLst/>
            <a:gdLst>
              <a:gd name="connsiteX0" fmla="*/ 1490400 w 2975674"/>
              <a:gd name="connsiteY0" fmla="*/ 89 h 2777296"/>
              <a:gd name="connsiteX1" fmla="*/ 2677446 w 2975674"/>
              <a:gd name="connsiteY1" fmla="*/ 172 h 2777296"/>
              <a:gd name="connsiteX2" fmla="*/ 2976667 w 2975674"/>
              <a:gd name="connsiteY2" fmla="*/ 249302 h 2777296"/>
              <a:gd name="connsiteX3" fmla="*/ 2980056 w 2975674"/>
              <a:gd name="connsiteY3" fmla="*/ 307906 h 2777296"/>
              <a:gd name="connsiteX4" fmla="*/ 2980139 w 2975674"/>
              <a:gd name="connsiteY4" fmla="*/ 1879228 h 2777296"/>
              <a:gd name="connsiteX5" fmla="*/ 2673809 w 2975674"/>
              <a:gd name="connsiteY5" fmla="*/ 2186466 h 2777296"/>
              <a:gd name="connsiteX6" fmla="*/ 1517759 w 2975674"/>
              <a:gd name="connsiteY6" fmla="*/ 2186053 h 2777296"/>
              <a:gd name="connsiteX7" fmla="*/ 1447501 w 2975674"/>
              <a:gd name="connsiteY7" fmla="*/ 2210602 h 2777296"/>
              <a:gd name="connsiteX8" fmla="*/ 775246 w 2975674"/>
              <a:gd name="connsiteY8" fmla="*/ 2749365 h 2777296"/>
              <a:gd name="connsiteX9" fmla="*/ 657707 w 2975674"/>
              <a:gd name="connsiteY9" fmla="*/ 2774244 h 2777296"/>
              <a:gd name="connsiteX10" fmla="*/ 595301 w 2975674"/>
              <a:gd name="connsiteY10" fmla="*/ 2676543 h 2777296"/>
              <a:gd name="connsiteX11" fmla="*/ 595301 w 2975674"/>
              <a:gd name="connsiteY11" fmla="*/ 2227134 h 2777296"/>
              <a:gd name="connsiteX12" fmla="*/ 554302 w 2975674"/>
              <a:gd name="connsiteY12" fmla="*/ 2186549 h 2777296"/>
              <a:gd name="connsiteX13" fmla="*/ 293931 w 2975674"/>
              <a:gd name="connsiteY13" fmla="*/ 2186383 h 2777296"/>
              <a:gd name="connsiteX14" fmla="*/ 496 w 2975674"/>
              <a:gd name="connsiteY14" fmla="*/ 1894437 h 2777296"/>
              <a:gd name="connsiteX15" fmla="*/ 496 w 2975674"/>
              <a:gd name="connsiteY15" fmla="*/ 292119 h 2777296"/>
              <a:gd name="connsiteX16" fmla="*/ 294013 w 2975674"/>
              <a:gd name="connsiteY16" fmla="*/ 420 h 2777296"/>
              <a:gd name="connsiteX17" fmla="*/ 1490400 w 2975674"/>
              <a:gd name="connsiteY17" fmla="*/ 89 h 2777296"/>
              <a:gd name="connsiteX18" fmla="*/ 798059 w 2975674"/>
              <a:gd name="connsiteY18" fmla="*/ 2466262 h 2777296"/>
              <a:gd name="connsiteX19" fmla="*/ 829304 w 2975674"/>
              <a:gd name="connsiteY19" fmla="*/ 2442953 h 2777296"/>
              <a:gd name="connsiteX20" fmla="*/ 1356494 w 2975674"/>
              <a:gd name="connsiteY20" fmla="*/ 2020490 h 2777296"/>
              <a:gd name="connsiteX21" fmla="*/ 1461139 w 2975674"/>
              <a:gd name="connsiteY21" fmla="*/ 1983211 h 2777296"/>
              <a:gd name="connsiteX22" fmla="*/ 2657443 w 2975674"/>
              <a:gd name="connsiteY22" fmla="*/ 1983707 h 2777296"/>
              <a:gd name="connsiteX23" fmla="*/ 2777379 w 2975674"/>
              <a:gd name="connsiteY23" fmla="*/ 1864267 h 2777296"/>
              <a:gd name="connsiteX24" fmla="*/ 2777379 w 2975674"/>
              <a:gd name="connsiteY24" fmla="*/ 320884 h 2777296"/>
              <a:gd name="connsiteX25" fmla="*/ 2659344 w 2975674"/>
              <a:gd name="connsiteY25" fmla="*/ 202766 h 2777296"/>
              <a:gd name="connsiteX26" fmla="*/ 322530 w 2975674"/>
              <a:gd name="connsiteY26" fmla="*/ 202766 h 2777296"/>
              <a:gd name="connsiteX27" fmla="*/ 203007 w 2975674"/>
              <a:gd name="connsiteY27" fmla="*/ 322371 h 2777296"/>
              <a:gd name="connsiteX28" fmla="*/ 203007 w 2975674"/>
              <a:gd name="connsiteY28" fmla="*/ 1862696 h 2777296"/>
              <a:gd name="connsiteX29" fmla="*/ 324349 w 2975674"/>
              <a:gd name="connsiteY29" fmla="*/ 1983790 h 2777296"/>
              <a:gd name="connsiteX30" fmla="*/ 690026 w 2975674"/>
              <a:gd name="connsiteY30" fmla="*/ 1983955 h 2777296"/>
              <a:gd name="connsiteX31" fmla="*/ 797977 w 2975674"/>
              <a:gd name="connsiteY31" fmla="*/ 2091741 h 2777296"/>
              <a:gd name="connsiteX32" fmla="*/ 798059 w 2975674"/>
              <a:gd name="connsiteY32" fmla="*/ 2355170 h 2777296"/>
              <a:gd name="connsiteX33" fmla="*/ 798059 w 2975674"/>
              <a:gd name="connsiteY33" fmla="*/ 2466262 h 2777296"/>
              <a:gd name="connsiteX34" fmla="*/ 2280524 w 2975674"/>
              <a:gd name="connsiteY34" fmla="*/ 996114 h 2777296"/>
              <a:gd name="connsiteX35" fmla="*/ 2385004 w 2975674"/>
              <a:gd name="connsiteY35" fmla="*/ 894114 h 2777296"/>
              <a:gd name="connsiteX36" fmla="*/ 2282178 w 2975674"/>
              <a:gd name="connsiteY36" fmla="*/ 793768 h 2777296"/>
              <a:gd name="connsiteX37" fmla="*/ 698457 w 2975674"/>
              <a:gd name="connsiteY37" fmla="*/ 793768 h 2777296"/>
              <a:gd name="connsiteX38" fmla="*/ 595631 w 2975674"/>
              <a:gd name="connsiteY38" fmla="*/ 903207 h 2777296"/>
              <a:gd name="connsiteX39" fmla="*/ 703003 w 2975674"/>
              <a:gd name="connsiteY39" fmla="*/ 996196 h 2777296"/>
              <a:gd name="connsiteX40" fmla="*/ 1487094 w 2975674"/>
              <a:gd name="connsiteY40" fmla="*/ 996279 h 2777296"/>
              <a:gd name="connsiteX41" fmla="*/ 2280524 w 2975674"/>
              <a:gd name="connsiteY41" fmla="*/ 996114 h 2777296"/>
              <a:gd name="connsiteX42" fmla="*/ 696060 w 2975674"/>
              <a:gd name="connsiteY42" fmla="*/ 1190607 h 2777296"/>
              <a:gd name="connsiteX43" fmla="*/ 595466 w 2975674"/>
              <a:gd name="connsiteY43" fmla="*/ 1293020 h 2777296"/>
              <a:gd name="connsiteX44" fmla="*/ 696060 w 2975674"/>
              <a:gd name="connsiteY44" fmla="*/ 1392705 h 2777296"/>
              <a:gd name="connsiteX45" fmla="*/ 1492466 w 2975674"/>
              <a:gd name="connsiteY45" fmla="*/ 1392953 h 2777296"/>
              <a:gd name="connsiteX46" fmla="*/ 1545202 w 2975674"/>
              <a:gd name="connsiteY46" fmla="*/ 1377496 h 2777296"/>
              <a:gd name="connsiteX47" fmla="*/ 1588514 w 2975674"/>
              <a:gd name="connsiteY47" fmla="*/ 1263924 h 2777296"/>
              <a:gd name="connsiteX48" fmla="*/ 1492466 w 2975674"/>
              <a:gd name="connsiteY48" fmla="*/ 1190524 h 2777296"/>
              <a:gd name="connsiteX49" fmla="*/ 1092734 w 2975674"/>
              <a:gd name="connsiteY49" fmla="*/ 1190276 h 2777296"/>
              <a:gd name="connsiteX50" fmla="*/ 696060 w 2975674"/>
              <a:gd name="connsiteY50" fmla="*/ 1190607 h 27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75674" h="2777296">
                <a:moveTo>
                  <a:pt x="1490400" y="89"/>
                </a:moveTo>
                <a:cubicBezTo>
                  <a:pt x="1886082" y="89"/>
                  <a:pt x="2281764" y="-159"/>
                  <a:pt x="2677446" y="172"/>
                </a:cubicBezTo>
                <a:cubicBezTo>
                  <a:pt x="2829288" y="255"/>
                  <a:pt x="2948728" y="99857"/>
                  <a:pt x="2976667" y="249302"/>
                </a:cubicBezTo>
                <a:cubicBezTo>
                  <a:pt x="2980221" y="268396"/>
                  <a:pt x="2980056" y="288316"/>
                  <a:pt x="2980056" y="307906"/>
                </a:cubicBezTo>
                <a:cubicBezTo>
                  <a:pt x="2980221" y="831708"/>
                  <a:pt x="2980304" y="1355426"/>
                  <a:pt x="2980139" y="1879228"/>
                </a:cubicBezTo>
                <a:cubicBezTo>
                  <a:pt x="2980056" y="2057520"/>
                  <a:pt x="2851523" y="2186383"/>
                  <a:pt x="2673809" y="2186466"/>
                </a:cubicBezTo>
                <a:cubicBezTo>
                  <a:pt x="2288459" y="2186714"/>
                  <a:pt x="1903109" y="2186797"/>
                  <a:pt x="1517759" y="2186053"/>
                </a:cubicBezTo>
                <a:cubicBezTo>
                  <a:pt x="1490317" y="2185970"/>
                  <a:pt x="1468992" y="2193327"/>
                  <a:pt x="1447501" y="2210602"/>
                </a:cubicBezTo>
                <a:cubicBezTo>
                  <a:pt x="1223746" y="2390631"/>
                  <a:pt x="999083" y="2569502"/>
                  <a:pt x="775246" y="2749365"/>
                </a:cubicBezTo>
                <a:cubicBezTo>
                  <a:pt x="739455" y="2778129"/>
                  <a:pt x="701515" y="2792016"/>
                  <a:pt x="657707" y="2774244"/>
                </a:cubicBezTo>
                <a:cubicBezTo>
                  <a:pt x="614890" y="2756804"/>
                  <a:pt x="595218" y="2722749"/>
                  <a:pt x="595301" y="2676543"/>
                </a:cubicBezTo>
                <a:cubicBezTo>
                  <a:pt x="595466" y="2526768"/>
                  <a:pt x="595383" y="2376909"/>
                  <a:pt x="595301" y="2227134"/>
                </a:cubicBezTo>
                <a:cubicBezTo>
                  <a:pt x="595301" y="2186631"/>
                  <a:pt x="595218" y="2186549"/>
                  <a:pt x="554302" y="2186549"/>
                </a:cubicBezTo>
                <a:cubicBezTo>
                  <a:pt x="467512" y="2186466"/>
                  <a:pt x="380721" y="2186962"/>
                  <a:pt x="293931" y="2186383"/>
                </a:cubicBezTo>
                <a:cubicBezTo>
                  <a:pt x="133740" y="2185144"/>
                  <a:pt x="662" y="2053883"/>
                  <a:pt x="496" y="1894437"/>
                </a:cubicBezTo>
                <a:cubicBezTo>
                  <a:pt x="-165" y="1360303"/>
                  <a:pt x="-165" y="826252"/>
                  <a:pt x="496" y="292119"/>
                </a:cubicBezTo>
                <a:cubicBezTo>
                  <a:pt x="662" y="132672"/>
                  <a:pt x="133740" y="668"/>
                  <a:pt x="294013" y="420"/>
                </a:cubicBezTo>
                <a:cubicBezTo>
                  <a:pt x="692836" y="-324"/>
                  <a:pt x="1091660" y="172"/>
                  <a:pt x="1490400" y="89"/>
                </a:cubicBezTo>
                <a:close/>
                <a:moveTo>
                  <a:pt x="798059" y="2466262"/>
                </a:moveTo>
                <a:cubicBezTo>
                  <a:pt x="812855" y="2455269"/>
                  <a:pt x="821286" y="2449400"/>
                  <a:pt x="829304" y="2442953"/>
                </a:cubicBezTo>
                <a:cubicBezTo>
                  <a:pt x="1005199" y="2302352"/>
                  <a:pt x="1181343" y="2162082"/>
                  <a:pt x="1356494" y="2020490"/>
                </a:cubicBezTo>
                <a:cubicBezTo>
                  <a:pt x="1387905" y="1995114"/>
                  <a:pt x="1420472" y="1983128"/>
                  <a:pt x="1461139" y="1983211"/>
                </a:cubicBezTo>
                <a:cubicBezTo>
                  <a:pt x="1859880" y="1984120"/>
                  <a:pt x="2258703" y="1983790"/>
                  <a:pt x="2657443" y="1983707"/>
                </a:cubicBezTo>
                <a:cubicBezTo>
                  <a:pt x="2739440" y="1983707"/>
                  <a:pt x="2777379" y="1946015"/>
                  <a:pt x="2777379" y="1864267"/>
                </a:cubicBezTo>
                <a:cubicBezTo>
                  <a:pt x="2777462" y="1349806"/>
                  <a:pt x="2777462" y="835345"/>
                  <a:pt x="2777379" y="320884"/>
                </a:cubicBezTo>
                <a:cubicBezTo>
                  <a:pt x="2777379" y="240954"/>
                  <a:pt x="2739191" y="202766"/>
                  <a:pt x="2659344" y="202766"/>
                </a:cubicBezTo>
                <a:cubicBezTo>
                  <a:pt x="1880378" y="202683"/>
                  <a:pt x="1101496" y="202683"/>
                  <a:pt x="322530" y="202766"/>
                </a:cubicBezTo>
                <a:cubicBezTo>
                  <a:pt x="240616" y="202766"/>
                  <a:pt x="203007" y="240375"/>
                  <a:pt x="203007" y="322371"/>
                </a:cubicBezTo>
                <a:cubicBezTo>
                  <a:pt x="202925" y="835841"/>
                  <a:pt x="202925" y="1349227"/>
                  <a:pt x="203007" y="1862696"/>
                </a:cubicBezTo>
                <a:cubicBezTo>
                  <a:pt x="203007" y="1946924"/>
                  <a:pt x="239955" y="1983707"/>
                  <a:pt x="324349" y="1983790"/>
                </a:cubicBezTo>
                <a:cubicBezTo>
                  <a:pt x="446269" y="1983955"/>
                  <a:pt x="568189" y="1983624"/>
                  <a:pt x="690026" y="1983955"/>
                </a:cubicBezTo>
                <a:cubicBezTo>
                  <a:pt x="758136" y="1984120"/>
                  <a:pt x="797729" y="2023713"/>
                  <a:pt x="797977" y="2091741"/>
                </a:cubicBezTo>
                <a:cubicBezTo>
                  <a:pt x="798308" y="2179523"/>
                  <a:pt x="798059" y="2267388"/>
                  <a:pt x="798059" y="2355170"/>
                </a:cubicBezTo>
                <a:cubicBezTo>
                  <a:pt x="798059" y="2389969"/>
                  <a:pt x="798059" y="2424768"/>
                  <a:pt x="798059" y="2466262"/>
                </a:cubicBezTo>
                <a:close/>
                <a:moveTo>
                  <a:pt x="2280524" y="996114"/>
                </a:moveTo>
                <a:cubicBezTo>
                  <a:pt x="2342600" y="996031"/>
                  <a:pt x="2385334" y="953545"/>
                  <a:pt x="2385004" y="894114"/>
                </a:cubicBezTo>
                <a:cubicBezTo>
                  <a:pt x="2384756" y="835923"/>
                  <a:pt x="2342683" y="793768"/>
                  <a:pt x="2282178" y="793768"/>
                </a:cubicBezTo>
                <a:cubicBezTo>
                  <a:pt x="1754243" y="793520"/>
                  <a:pt x="1226391" y="793520"/>
                  <a:pt x="698457" y="793768"/>
                </a:cubicBezTo>
                <a:cubicBezTo>
                  <a:pt x="634150" y="793768"/>
                  <a:pt x="592077" y="839725"/>
                  <a:pt x="595631" y="903207"/>
                </a:cubicBezTo>
                <a:cubicBezTo>
                  <a:pt x="598689" y="957347"/>
                  <a:pt x="642829" y="996114"/>
                  <a:pt x="703003" y="996196"/>
                </a:cubicBezTo>
                <a:cubicBezTo>
                  <a:pt x="964367" y="996362"/>
                  <a:pt x="1225730" y="996279"/>
                  <a:pt x="1487094" y="996279"/>
                </a:cubicBezTo>
                <a:cubicBezTo>
                  <a:pt x="1751598" y="996279"/>
                  <a:pt x="2016020" y="996444"/>
                  <a:pt x="2280524" y="996114"/>
                </a:cubicBezTo>
                <a:close/>
                <a:moveTo>
                  <a:pt x="696060" y="1190607"/>
                </a:moveTo>
                <a:cubicBezTo>
                  <a:pt x="636298" y="1190938"/>
                  <a:pt x="594970" y="1234085"/>
                  <a:pt x="595466" y="1293020"/>
                </a:cubicBezTo>
                <a:cubicBezTo>
                  <a:pt x="595962" y="1349640"/>
                  <a:pt x="637952" y="1392622"/>
                  <a:pt x="696060" y="1392705"/>
                </a:cubicBezTo>
                <a:cubicBezTo>
                  <a:pt x="961556" y="1393201"/>
                  <a:pt x="1226970" y="1392870"/>
                  <a:pt x="1492466" y="1392953"/>
                </a:cubicBezTo>
                <a:cubicBezTo>
                  <a:pt x="1511643" y="1392953"/>
                  <a:pt x="1529166" y="1387993"/>
                  <a:pt x="1545202" y="1377496"/>
                </a:cubicBezTo>
                <a:cubicBezTo>
                  <a:pt x="1583472" y="1352533"/>
                  <a:pt x="1600583" y="1307568"/>
                  <a:pt x="1588514" y="1263924"/>
                </a:cubicBezTo>
                <a:cubicBezTo>
                  <a:pt x="1576447" y="1220198"/>
                  <a:pt x="1539416" y="1190772"/>
                  <a:pt x="1492466" y="1190524"/>
                </a:cubicBezTo>
                <a:cubicBezTo>
                  <a:pt x="1359222" y="1189946"/>
                  <a:pt x="1225978" y="1190276"/>
                  <a:pt x="1092734" y="1190276"/>
                </a:cubicBezTo>
                <a:cubicBezTo>
                  <a:pt x="960482" y="1190442"/>
                  <a:pt x="828230" y="1189946"/>
                  <a:pt x="696060" y="1190607"/>
                </a:cubicBezTo>
                <a:close/>
              </a:path>
            </a:pathLst>
          </a:custGeom>
          <a:solidFill>
            <a:schemeClr val="accent5">
              <a:lumMod val="60000"/>
              <a:lumOff val="40000"/>
            </a:schemeClr>
          </a:solidFill>
          <a:ln w="8266" cap="flat">
            <a:noFill/>
            <a:prstDash val="solid"/>
            <a:miter/>
          </a:ln>
        </p:spPr>
        <p:txBody>
          <a:bodyPr rtlCol="0" anchor="ctr"/>
          <a:lstStyle/>
          <a:p>
            <a:endParaRPr lang="en-US" sz="1050"/>
          </a:p>
        </p:txBody>
      </p:sp>
      <p:sp>
        <p:nvSpPr>
          <p:cNvPr id="27" name="TextBox 26">
            <a:extLst>
              <a:ext uri="{FF2B5EF4-FFF2-40B4-BE49-F238E27FC236}">
                <a16:creationId xmlns:a16="http://schemas.microsoft.com/office/drawing/2014/main" id="{25C3F11C-5C4B-FB3F-57B9-50EF1E01F7BC}"/>
              </a:ext>
            </a:extLst>
          </p:cNvPr>
          <p:cNvSpPr txBox="1"/>
          <p:nvPr/>
        </p:nvSpPr>
        <p:spPr>
          <a:xfrm>
            <a:off x="4570604" y="4010974"/>
            <a:ext cx="521714" cy="214674"/>
          </a:xfrm>
          <a:prstGeom prst="rect">
            <a:avLst/>
          </a:prstGeom>
          <a:noFill/>
        </p:spPr>
        <p:txBody>
          <a:bodyPr wrap="square" rtlCol="0">
            <a:spAutoFit/>
          </a:bodyPr>
          <a:lstStyle/>
          <a:p>
            <a:pPr>
              <a:lnSpc>
                <a:spcPts val="975"/>
              </a:lnSpc>
              <a:spcAft>
                <a:spcPts val="300"/>
              </a:spcAft>
            </a:pPr>
            <a:r>
              <a:rPr lang="en-US" sz="825" dirty="0">
                <a:solidFill>
                  <a:schemeClr val="bg1"/>
                </a:solidFill>
                <a:latin typeface="Montserrat" panose="00000500000000000000" pitchFamily="50" charset="0"/>
              </a:rPr>
              <a:t>54</a:t>
            </a:r>
          </a:p>
        </p:txBody>
      </p:sp>
      <p:sp>
        <p:nvSpPr>
          <p:cNvPr id="28" name="Freeform: Shape 27">
            <a:extLst>
              <a:ext uri="{FF2B5EF4-FFF2-40B4-BE49-F238E27FC236}">
                <a16:creationId xmlns:a16="http://schemas.microsoft.com/office/drawing/2014/main" id="{93782EAB-30C9-76E4-8378-276DAB63F946}"/>
              </a:ext>
            </a:extLst>
          </p:cNvPr>
          <p:cNvSpPr/>
          <p:nvPr/>
        </p:nvSpPr>
        <p:spPr>
          <a:xfrm>
            <a:off x="5079620" y="4026086"/>
            <a:ext cx="115073" cy="156917"/>
          </a:xfrm>
          <a:custGeom>
            <a:avLst/>
            <a:gdLst>
              <a:gd name="connsiteX0" fmla="*/ 1441 w 2182161"/>
              <a:gd name="connsiteY0" fmla="*/ 1658386 h 2975674"/>
              <a:gd name="connsiteX1" fmla="*/ 37 w 2182161"/>
              <a:gd name="connsiteY1" fmla="*/ 490104 h 2975674"/>
              <a:gd name="connsiteX2" fmla="*/ 409275 w 2182161"/>
              <a:gd name="connsiteY2" fmla="*/ 4407 h 2975674"/>
              <a:gd name="connsiteX3" fmla="*/ 470937 w 2182161"/>
              <a:gd name="connsiteY3" fmla="*/ 357 h 2975674"/>
              <a:gd name="connsiteX4" fmla="*/ 1716670 w 2182161"/>
              <a:gd name="connsiteY4" fmla="*/ 357 h 2975674"/>
              <a:gd name="connsiteX5" fmla="*/ 2187654 w 2182161"/>
              <a:gd name="connsiteY5" fmla="*/ 469770 h 2975674"/>
              <a:gd name="connsiteX6" fmla="*/ 2188315 w 2182161"/>
              <a:gd name="connsiteY6" fmla="*/ 2868329 h 2975674"/>
              <a:gd name="connsiteX7" fmla="*/ 2134174 w 2182161"/>
              <a:gd name="connsiteY7" fmla="*/ 2968593 h 2975674"/>
              <a:gd name="connsiteX8" fmla="*/ 2017875 w 2182161"/>
              <a:gd name="connsiteY8" fmla="*/ 2956111 h 2975674"/>
              <a:gd name="connsiteX9" fmla="*/ 1124759 w 2182161"/>
              <a:gd name="connsiteY9" fmla="*/ 2330062 h 2975674"/>
              <a:gd name="connsiteX10" fmla="*/ 1065658 w 2182161"/>
              <a:gd name="connsiteY10" fmla="*/ 2329319 h 2975674"/>
              <a:gd name="connsiteX11" fmla="*/ 175105 w 2182161"/>
              <a:gd name="connsiteY11" fmla="*/ 2953549 h 2975674"/>
              <a:gd name="connsiteX12" fmla="*/ 17312 w 2182161"/>
              <a:gd name="connsiteY12" fmla="*/ 2935199 h 2975674"/>
              <a:gd name="connsiteX13" fmla="*/ 1277 w 2182161"/>
              <a:gd name="connsiteY13" fmla="*/ 2863948 h 2975674"/>
              <a:gd name="connsiteX14" fmla="*/ 1441 w 2182161"/>
              <a:gd name="connsiteY14" fmla="*/ 1658386 h 2975674"/>
              <a:gd name="connsiteX15" fmla="*/ 204118 w 2182161"/>
              <a:gd name="connsiteY15" fmla="*/ 1565893 h 2975674"/>
              <a:gd name="connsiteX16" fmla="*/ 204449 w 2182161"/>
              <a:gd name="connsiteY16" fmla="*/ 2628952 h 2975674"/>
              <a:gd name="connsiteX17" fmla="*/ 209987 w 2182161"/>
              <a:gd name="connsiteY17" fmla="*/ 2672017 h 2975674"/>
              <a:gd name="connsiteX18" fmla="*/ 248671 w 2182161"/>
              <a:gd name="connsiteY18" fmla="*/ 2651353 h 2975674"/>
              <a:gd name="connsiteX19" fmla="*/ 1023008 w 2182161"/>
              <a:gd name="connsiteY19" fmla="*/ 2109366 h 2975674"/>
              <a:gd name="connsiteX20" fmla="*/ 1165592 w 2182161"/>
              <a:gd name="connsiteY20" fmla="*/ 2108705 h 2975674"/>
              <a:gd name="connsiteX21" fmla="*/ 1185926 w 2182161"/>
              <a:gd name="connsiteY21" fmla="*/ 2122922 h 2975674"/>
              <a:gd name="connsiteX22" fmla="*/ 1952575 w 2182161"/>
              <a:gd name="connsiteY22" fmla="*/ 2659536 h 2975674"/>
              <a:gd name="connsiteX23" fmla="*/ 1978943 w 2182161"/>
              <a:gd name="connsiteY23" fmla="*/ 2673092 h 2975674"/>
              <a:gd name="connsiteX24" fmla="*/ 1984977 w 2182161"/>
              <a:gd name="connsiteY24" fmla="*/ 2642177 h 2975674"/>
              <a:gd name="connsiteX25" fmla="*/ 1985225 w 2182161"/>
              <a:gd name="connsiteY25" fmla="*/ 500601 h 2975674"/>
              <a:gd name="connsiteX26" fmla="*/ 1975058 w 2182161"/>
              <a:gd name="connsiteY26" fmla="*/ 411579 h 2975674"/>
              <a:gd name="connsiteX27" fmla="*/ 1701049 w 2182161"/>
              <a:gd name="connsiteY27" fmla="*/ 203364 h 2975674"/>
              <a:gd name="connsiteX28" fmla="*/ 489287 w 2182161"/>
              <a:gd name="connsiteY28" fmla="*/ 203282 h 2975674"/>
              <a:gd name="connsiteX29" fmla="*/ 220484 w 2182161"/>
              <a:gd name="connsiteY29" fmla="*/ 389922 h 2975674"/>
              <a:gd name="connsiteX30" fmla="*/ 204201 w 2182161"/>
              <a:gd name="connsiteY30" fmla="*/ 505891 h 2975674"/>
              <a:gd name="connsiteX31" fmla="*/ 204118 w 2182161"/>
              <a:gd name="connsiteY31" fmla="*/ 1565893 h 297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82161" h="2975674">
                <a:moveTo>
                  <a:pt x="1441" y="1658386"/>
                </a:moveTo>
                <a:cubicBezTo>
                  <a:pt x="1441" y="1268986"/>
                  <a:pt x="4996" y="879504"/>
                  <a:pt x="37" y="490104"/>
                </a:cubicBezTo>
                <a:cubicBezTo>
                  <a:pt x="-2773" y="266845"/>
                  <a:pt x="155103" y="43008"/>
                  <a:pt x="409275" y="4407"/>
                </a:cubicBezTo>
                <a:cubicBezTo>
                  <a:pt x="429608" y="1349"/>
                  <a:pt x="450356" y="357"/>
                  <a:pt x="470937" y="357"/>
                </a:cubicBezTo>
                <a:cubicBezTo>
                  <a:pt x="886209" y="109"/>
                  <a:pt x="1301398" y="-304"/>
                  <a:pt x="1716670" y="357"/>
                </a:cubicBezTo>
                <a:cubicBezTo>
                  <a:pt x="1973983" y="770"/>
                  <a:pt x="2187489" y="213118"/>
                  <a:pt x="2187654" y="469770"/>
                </a:cubicBezTo>
                <a:cubicBezTo>
                  <a:pt x="2188232" y="1269317"/>
                  <a:pt x="2187736" y="2068781"/>
                  <a:pt x="2188315" y="2868329"/>
                </a:cubicBezTo>
                <a:cubicBezTo>
                  <a:pt x="2188315" y="2912964"/>
                  <a:pt x="2173353" y="2947680"/>
                  <a:pt x="2134174" y="2968593"/>
                </a:cubicBezTo>
                <a:cubicBezTo>
                  <a:pt x="2093590" y="2990166"/>
                  <a:pt x="2054823" y="2981983"/>
                  <a:pt x="2017875" y="2956111"/>
                </a:cubicBezTo>
                <a:cubicBezTo>
                  <a:pt x="1720142" y="2747401"/>
                  <a:pt x="1422079" y="2539269"/>
                  <a:pt x="1124759" y="2330062"/>
                </a:cubicBezTo>
                <a:cubicBezTo>
                  <a:pt x="1102773" y="2314523"/>
                  <a:pt x="1088555" y="2313200"/>
                  <a:pt x="1065658" y="2329319"/>
                </a:cubicBezTo>
                <a:cubicBezTo>
                  <a:pt x="769331" y="2538112"/>
                  <a:pt x="472177" y="2745830"/>
                  <a:pt x="175105" y="2953549"/>
                </a:cubicBezTo>
                <a:cubicBezTo>
                  <a:pt x="115427" y="2995291"/>
                  <a:pt x="51119" y="2987191"/>
                  <a:pt x="17312" y="2935199"/>
                </a:cubicBezTo>
                <a:cubicBezTo>
                  <a:pt x="3012" y="2913295"/>
                  <a:pt x="1277" y="2889158"/>
                  <a:pt x="1277" y="2863948"/>
                </a:cubicBezTo>
                <a:cubicBezTo>
                  <a:pt x="1441" y="2462067"/>
                  <a:pt x="1441" y="2060185"/>
                  <a:pt x="1441" y="1658386"/>
                </a:cubicBezTo>
                <a:close/>
                <a:moveTo>
                  <a:pt x="204118" y="1565893"/>
                </a:moveTo>
                <a:cubicBezTo>
                  <a:pt x="204118" y="1920246"/>
                  <a:pt x="204035" y="2274599"/>
                  <a:pt x="204449" y="2628952"/>
                </a:cubicBezTo>
                <a:cubicBezTo>
                  <a:pt x="204449" y="2643748"/>
                  <a:pt x="196101" y="2665239"/>
                  <a:pt x="209987" y="2672017"/>
                </a:cubicBezTo>
                <a:cubicBezTo>
                  <a:pt x="223130" y="2678547"/>
                  <a:pt x="236355" y="2659949"/>
                  <a:pt x="248671" y="2651353"/>
                </a:cubicBezTo>
                <a:cubicBezTo>
                  <a:pt x="506893" y="2470911"/>
                  <a:pt x="764868" y="2289973"/>
                  <a:pt x="1023008" y="2109366"/>
                </a:cubicBezTo>
                <a:cubicBezTo>
                  <a:pt x="1075330" y="2072749"/>
                  <a:pt x="1112939" y="2072997"/>
                  <a:pt x="1165592" y="2108705"/>
                </a:cubicBezTo>
                <a:cubicBezTo>
                  <a:pt x="1172452" y="2113334"/>
                  <a:pt x="1179148" y="2118128"/>
                  <a:pt x="1185926" y="2122922"/>
                </a:cubicBezTo>
                <a:cubicBezTo>
                  <a:pt x="1441421" y="2301876"/>
                  <a:pt x="1696997" y="2480747"/>
                  <a:pt x="1952575" y="2659536"/>
                </a:cubicBezTo>
                <a:cubicBezTo>
                  <a:pt x="1960841" y="2665322"/>
                  <a:pt x="1969768" y="2677059"/>
                  <a:pt x="1978943" y="2673092"/>
                </a:cubicBezTo>
                <a:cubicBezTo>
                  <a:pt x="1991342" y="2667801"/>
                  <a:pt x="1984977" y="2652758"/>
                  <a:pt x="1984977" y="2642177"/>
                </a:cubicBezTo>
                <a:cubicBezTo>
                  <a:pt x="1985225" y="1928346"/>
                  <a:pt x="1985225" y="1214515"/>
                  <a:pt x="1985225" y="500601"/>
                </a:cubicBezTo>
                <a:cubicBezTo>
                  <a:pt x="1985225" y="470596"/>
                  <a:pt x="1982332" y="440674"/>
                  <a:pt x="1975058" y="411579"/>
                </a:cubicBezTo>
                <a:cubicBezTo>
                  <a:pt x="1943978" y="286600"/>
                  <a:pt x="1838921" y="203860"/>
                  <a:pt x="1701049" y="203364"/>
                </a:cubicBezTo>
                <a:cubicBezTo>
                  <a:pt x="1297100" y="201794"/>
                  <a:pt x="893235" y="201959"/>
                  <a:pt x="489287" y="203282"/>
                </a:cubicBezTo>
                <a:cubicBezTo>
                  <a:pt x="359349" y="203695"/>
                  <a:pt x="260491" y="274863"/>
                  <a:pt x="220484" y="389922"/>
                </a:cubicBezTo>
                <a:cubicBezTo>
                  <a:pt x="207425" y="427449"/>
                  <a:pt x="204284" y="466546"/>
                  <a:pt x="204201" y="505891"/>
                </a:cubicBezTo>
                <a:cubicBezTo>
                  <a:pt x="204118" y="859335"/>
                  <a:pt x="204118" y="1212614"/>
                  <a:pt x="204118" y="1565893"/>
                </a:cubicBezTo>
                <a:close/>
              </a:path>
            </a:pathLst>
          </a:custGeom>
          <a:solidFill>
            <a:schemeClr val="accent5">
              <a:lumMod val="60000"/>
              <a:lumOff val="40000"/>
            </a:schemeClr>
          </a:solidFill>
          <a:ln w="8266" cap="flat">
            <a:noFill/>
            <a:prstDash val="solid"/>
            <a:miter/>
          </a:ln>
        </p:spPr>
        <p:txBody>
          <a:bodyPr rtlCol="0" anchor="ctr"/>
          <a:lstStyle/>
          <a:p>
            <a:endParaRPr lang="en-US" sz="1050"/>
          </a:p>
        </p:txBody>
      </p:sp>
      <p:sp>
        <p:nvSpPr>
          <p:cNvPr id="29" name="TextBox 28">
            <a:extLst>
              <a:ext uri="{FF2B5EF4-FFF2-40B4-BE49-F238E27FC236}">
                <a16:creationId xmlns:a16="http://schemas.microsoft.com/office/drawing/2014/main" id="{1AA851F4-43DA-64D9-B6DE-AC2A6D2524FC}"/>
              </a:ext>
            </a:extLst>
          </p:cNvPr>
          <p:cNvSpPr txBox="1"/>
          <p:nvPr/>
        </p:nvSpPr>
        <p:spPr>
          <a:xfrm>
            <a:off x="5263056" y="4010974"/>
            <a:ext cx="447486" cy="214674"/>
          </a:xfrm>
          <a:prstGeom prst="rect">
            <a:avLst/>
          </a:prstGeom>
          <a:noFill/>
        </p:spPr>
        <p:txBody>
          <a:bodyPr wrap="square" rtlCol="0">
            <a:spAutoFit/>
          </a:bodyPr>
          <a:lstStyle/>
          <a:p>
            <a:pPr>
              <a:lnSpc>
                <a:spcPts val="975"/>
              </a:lnSpc>
              <a:spcAft>
                <a:spcPts val="300"/>
              </a:spcAft>
            </a:pPr>
            <a:r>
              <a:rPr lang="en-US" sz="825" dirty="0">
                <a:solidFill>
                  <a:schemeClr val="bg1"/>
                </a:solidFill>
                <a:latin typeface="Montserrat" panose="00000500000000000000" pitchFamily="50" charset="0"/>
              </a:rPr>
              <a:t>1</a:t>
            </a:r>
          </a:p>
        </p:txBody>
      </p:sp>
      <p:pic>
        <p:nvPicPr>
          <p:cNvPr id="30" name="Picture 29">
            <a:extLst>
              <a:ext uri="{FF2B5EF4-FFF2-40B4-BE49-F238E27FC236}">
                <a16:creationId xmlns:a16="http://schemas.microsoft.com/office/drawing/2014/main" id="{7B9F994F-D8D9-EEF5-A36E-06167960E769}"/>
              </a:ext>
            </a:extLst>
          </p:cNvPr>
          <p:cNvPicPr>
            <a:picLocks noChangeAspect="1"/>
          </p:cNvPicPr>
          <p:nvPr/>
        </p:nvPicPr>
        <p:blipFill rotWithShape="1">
          <a:blip r:embed="rId4"/>
          <a:srcRect r="1744" b="9946"/>
          <a:stretch/>
        </p:blipFill>
        <p:spPr>
          <a:xfrm>
            <a:off x="3435641" y="2337264"/>
            <a:ext cx="2346467" cy="1372447"/>
          </a:xfrm>
          <a:prstGeom prst="rect">
            <a:avLst/>
          </a:prstGeom>
        </p:spPr>
      </p:pic>
      <p:sp>
        <p:nvSpPr>
          <p:cNvPr id="31" name="Rectangle: Rounded Corners 30">
            <a:extLst>
              <a:ext uri="{FF2B5EF4-FFF2-40B4-BE49-F238E27FC236}">
                <a16:creationId xmlns:a16="http://schemas.microsoft.com/office/drawing/2014/main" id="{34D66E57-5987-2922-31F6-665D452792FF}"/>
              </a:ext>
            </a:extLst>
          </p:cNvPr>
          <p:cNvSpPr/>
          <p:nvPr/>
        </p:nvSpPr>
        <p:spPr>
          <a:xfrm>
            <a:off x="6074070" y="1077612"/>
            <a:ext cx="2443883" cy="3781424"/>
          </a:xfrm>
          <a:prstGeom prst="roundRect">
            <a:avLst>
              <a:gd name="adj" fmla="val 8638"/>
            </a:avLst>
          </a:prstGeom>
          <a:blipFill>
            <a:blip r:embed="rId5"/>
            <a:stretch>
              <a:fillRect t="-967" b="-967"/>
            </a:stretch>
          </a:blipFill>
          <a:ln w="12700">
            <a:gradFill flip="none" rotWithShape="1">
              <a:gsLst>
                <a:gs pos="0">
                  <a:schemeClr val="accent4"/>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 name="Image 3">
            <a:extLst>
              <a:ext uri="{FF2B5EF4-FFF2-40B4-BE49-F238E27FC236}">
                <a16:creationId xmlns:a16="http://schemas.microsoft.com/office/drawing/2014/main" id="{0AAA13EB-A157-D7CD-E086-5B4817762AC8}"/>
              </a:ext>
            </a:extLst>
          </p:cNvPr>
          <p:cNvPicPr>
            <a:picLocks noChangeAspect="1"/>
          </p:cNvPicPr>
          <p:nvPr/>
        </p:nvPicPr>
        <p:blipFill>
          <a:blip r:embed="rId6"/>
          <a:stretch>
            <a:fillRect/>
          </a:stretch>
        </p:blipFill>
        <p:spPr>
          <a:xfrm>
            <a:off x="70274" y="52796"/>
            <a:ext cx="463336" cy="463336"/>
          </a:xfrm>
          <a:prstGeom prst="rect">
            <a:avLst/>
          </a:prstGeom>
        </p:spPr>
      </p:pic>
      <p:pic>
        <p:nvPicPr>
          <p:cNvPr id="5" name="Image 4">
            <a:extLst>
              <a:ext uri="{FF2B5EF4-FFF2-40B4-BE49-F238E27FC236}">
                <a16:creationId xmlns:a16="http://schemas.microsoft.com/office/drawing/2014/main" id="{E2FC8D14-2421-42B9-1073-791C0827AD4B}"/>
              </a:ext>
            </a:extLst>
          </p:cNvPr>
          <p:cNvPicPr>
            <a:picLocks noChangeAspect="1"/>
          </p:cNvPicPr>
          <p:nvPr/>
        </p:nvPicPr>
        <p:blipFill>
          <a:blip r:embed="rId7"/>
          <a:stretch>
            <a:fillRect/>
          </a:stretch>
        </p:blipFill>
        <p:spPr>
          <a:xfrm>
            <a:off x="8702697" y="165783"/>
            <a:ext cx="286537" cy="1097375"/>
          </a:xfrm>
          <a:prstGeom prst="rect">
            <a:avLst/>
          </a:prstGeom>
        </p:spPr>
      </p:pic>
      <p:pic>
        <p:nvPicPr>
          <p:cNvPr id="6" name="Image 5">
            <a:extLst>
              <a:ext uri="{FF2B5EF4-FFF2-40B4-BE49-F238E27FC236}">
                <a16:creationId xmlns:a16="http://schemas.microsoft.com/office/drawing/2014/main" id="{DBEE5BC9-0C00-61FC-DD6D-7A4901C9D14C}"/>
              </a:ext>
            </a:extLst>
          </p:cNvPr>
          <p:cNvPicPr>
            <a:picLocks noChangeAspect="1"/>
          </p:cNvPicPr>
          <p:nvPr/>
        </p:nvPicPr>
        <p:blipFill>
          <a:blip r:embed="rId8"/>
          <a:stretch>
            <a:fillRect/>
          </a:stretch>
        </p:blipFill>
        <p:spPr>
          <a:xfrm rot="3202300">
            <a:off x="289312" y="688774"/>
            <a:ext cx="341406" cy="463336"/>
          </a:xfrm>
          <a:prstGeom prst="rect">
            <a:avLst/>
          </a:prstGeom>
        </p:spPr>
      </p:pic>
    </p:spTree>
    <p:extLst>
      <p:ext uri="{BB962C8B-B14F-4D97-AF65-F5344CB8AC3E}">
        <p14:creationId xmlns:p14="http://schemas.microsoft.com/office/powerpoint/2010/main" val="135640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000" fill="hold"/>
                                        <p:tgtEl>
                                          <p:spTgt spid="17"/>
                                        </p:tgtEl>
                                        <p:attrNameLst>
                                          <p:attrName>ppt_w</p:attrName>
                                        </p:attrNameLst>
                                      </p:cBhvr>
                                      <p:tavLst>
                                        <p:tav tm="0">
                                          <p:val>
                                            <p:strVal val="#ppt_w*0.70"/>
                                          </p:val>
                                        </p:tav>
                                        <p:tav tm="100000">
                                          <p:val>
                                            <p:strVal val="#ppt_w"/>
                                          </p:val>
                                        </p:tav>
                                      </p:tavLst>
                                    </p:anim>
                                    <p:anim calcmode="lin" valueType="num">
                                      <p:cBhvr>
                                        <p:cTn id="8" dur="2000" fill="hold"/>
                                        <p:tgtEl>
                                          <p:spTgt spid="17"/>
                                        </p:tgtEl>
                                        <p:attrNameLst>
                                          <p:attrName>ppt_h</p:attrName>
                                        </p:attrNameLst>
                                      </p:cBhvr>
                                      <p:tavLst>
                                        <p:tav tm="0">
                                          <p:val>
                                            <p:strVal val="#ppt_h"/>
                                          </p:val>
                                        </p:tav>
                                        <p:tav tm="100000">
                                          <p:val>
                                            <p:strVal val="#ppt_h"/>
                                          </p:val>
                                        </p:tav>
                                      </p:tavLst>
                                    </p:anim>
                                    <p:animEffect transition="in" filter="fade">
                                      <p:cBhvr>
                                        <p:cTn id="9" dur="2000"/>
                                        <p:tgtEl>
                                          <p:spTgt spid="17"/>
                                        </p:tgtEl>
                                      </p:cBhvr>
                                    </p:animEffect>
                                  </p:childTnLst>
                                </p:cTn>
                              </p:par>
                              <p:par>
                                <p:cTn id="10" presetID="35" presetClass="path" presetSubtype="0" accel="50000" decel="50000" fill="hold" grpId="1" nodeType="withEffect">
                                  <p:stCondLst>
                                    <p:cond delay="0"/>
                                  </p:stCondLst>
                                  <p:childTnLst>
                                    <p:animMotion origin="layout" path="M 0.30278 -4.93827E-7 L -8.33333E-7 -4.93827E-7 " pathEditMode="relative" rAng="0" ptsTypes="AA">
                                      <p:cBhvr>
                                        <p:cTn id="11" dur="2000" fill="hold"/>
                                        <p:tgtEl>
                                          <p:spTgt spid="17"/>
                                        </p:tgtEl>
                                        <p:attrNameLst>
                                          <p:attrName>ppt_x</p:attrName>
                                          <p:attrName>ppt_y</p:attrName>
                                        </p:attrNameLst>
                                      </p:cBhvr>
                                      <p:rCtr x="-15139" y="0"/>
                                    </p:animMotion>
                                  </p:childTnLst>
                                </p:cTn>
                              </p:par>
                              <p:par>
                                <p:cTn id="12" presetID="55"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2000" fill="hold"/>
                                        <p:tgtEl>
                                          <p:spTgt spid="18"/>
                                        </p:tgtEl>
                                        <p:attrNameLst>
                                          <p:attrName>ppt_w</p:attrName>
                                        </p:attrNameLst>
                                      </p:cBhvr>
                                      <p:tavLst>
                                        <p:tav tm="0">
                                          <p:val>
                                            <p:strVal val="#ppt_w*0.70"/>
                                          </p:val>
                                        </p:tav>
                                        <p:tav tm="100000">
                                          <p:val>
                                            <p:strVal val="#ppt_w"/>
                                          </p:val>
                                        </p:tav>
                                      </p:tavLst>
                                    </p:anim>
                                    <p:anim calcmode="lin" valueType="num">
                                      <p:cBhvr>
                                        <p:cTn id="15" dur="2000" fill="hold"/>
                                        <p:tgtEl>
                                          <p:spTgt spid="18"/>
                                        </p:tgtEl>
                                        <p:attrNameLst>
                                          <p:attrName>ppt_h</p:attrName>
                                        </p:attrNameLst>
                                      </p:cBhvr>
                                      <p:tavLst>
                                        <p:tav tm="0">
                                          <p:val>
                                            <p:strVal val="#ppt_h"/>
                                          </p:val>
                                        </p:tav>
                                        <p:tav tm="100000">
                                          <p:val>
                                            <p:strVal val="#ppt_h"/>
                                          </p:val>
                                        </p:tav>
                                      </p:tavLst>
                                    </p:anim>
                                    <p:animEffect transition="in" filter="fade">
                                      <p:cBhvr>
                                        <p:cTn id="16" dur="2000"/>
                                        <p:tgtEl>
                                          <p:spTgt spid="18"/>
                                        </p:tgtEl>
                                      </p:cBhvr>
                                    </p:animEffect>
                                  </p:childTnLst>
                                </p:cTn>
                              </p:par>
                              <p:par>
                                <p:cTn id="17" presetID="35" presetClass="path" presetSubtype="0" accel="50000" decel="50000" fill="hold" grpId="1" nodeType="withEffect">
                                  <p:stCondLst>
                                    <p:cond delay="0"/>
                                  </p:stCondLst>
                                  <p:childTnLst>
                                    <p:animMotion origin="layout" path="M -0.30278 2.71605E-6 L 4.16667E-6 2.71605E-6 " pathEditMode="relative" rAng="0" ptsTypes="AA">
                                      <p:cBhvr>
                                        <p:cTn id="18" dur="2000" fill="hold"/>
                                        <p:tgtEl>
                                          <p:spTgt spid="18"/>
                                        </p:tgtEl>
                                        <p:attrNameLst>
                                          <p:attrName>ppt_x</p:attrName>
                                          <p:attrName>ppt_y</p:attrName>
                                        </p:attrNameLst>
                                      </p:cBhvr>
                                      <p:rCtr x="15139" y="0"/>
                                    </p:animMotion>
                                  </p:childTnLst>
                                </p:cTn>
                              </p:par>
                              <p:par>
                                <p:cTn id="19" presetID="53" presetClass="entr" presetSubtype="16" fill="hold" grpId="0" nodeType="withEffect">
                                  <p:stCondLst>
                                    <p:cond delay="1500"/>
                                  </p:stCondLst>
                                  <p:childTnLst>
                                    <p:set>
                                      <p:cBhvr>
                                        <p:cTn id="20" dur="1" fill="hold">
                                          <p:stCondLst>
                                            <p:cond delay="0"/>
                                          </p:stCondLst>
                                        </p:cTn>
                                        <p:tgtEl>
                                          <p:spTgt spid="20"/>
                                        </p:tgtEl>
                                        <p:attrNameLst>
                                          <p:attrName>style.visibility</p:attrName>
                                        </p:attrNameLst>
                                      </p:cBhvr>
                                      <p:to>
                                        <p:strVal val="visible"/>
                                      </p:to>
                                    </p:set>
                                    <p:anim calcmode="lin" valueType="num">
                                      <p:cBhvr>
                                        <p:cTn id="21" dur="1000" fill="hold"/>
                                        <p:tgtEl>
                                          <p:spTgt spid="20"/>
                                        </p:tgtEl>
                                        <p:attrNameLst>
                                          <p:attrName>ppt_w</p:attrName>
                                        </p:attrNameLst>
                                      </p:cBhvr>
                                      <p:tavLst>
                                        <p:tav tm="0">
                                          <p:val>
                                            <p:fltVal val="0"/>
                                          </p:val>
                                        </p:tav>
                                        <p:tav tm="100000">
                                          <p:val>
                                            <p:strVal val="#ppt_w"/>
                                          </p:val>
                                        </p:tav>
                                      </p:tavLst>
                                    </p:anim>
                                    <p:anim calcmode="lin" valueType="num">
                                      <p:cBhvr>
                                        <p:cTn id="22" dur="1000" fill="hold"/>
                                        <p:tgtEl>
                                          <p:spTgt spid="20"/>
                                        </p:tgtEl>
                                        <p:attrNameLst>
                                          <p:attrName>ppt_h</p:attrName>
                                        </p:attrNameLst>
                                      </p:cBhvr>
                                      <p:tavLst>
                                        <p:tav tm="0">
                                          <p:val>
                                            <p:fltVal val="0"/>
                                          </p:val>
                                        </p:tav>
                                        <p:tav tm="100000">
                                          <p:val>
                                            <p:strVal val="#ppt_h"/>
                                          </p:val>
                                        </p:tav>
                                      </p:tavLst>
                                    </p:anim>
                                    <p:animEffect transition="in" filter="fade">
                                      <p:cBhvr>
                                        <p:cTn id="23" dur="1000"/>
                                        <p:tgtEl>
                                          <p:spTgt spid="20"/>
                                        </p:tgtEl>
                                      </p:cBhvr>
                                    </p:animEffect>
                                  </p:childTnLst>
                                </p:cTn>
                              </p:par>
                              <p:par>
                                <p:cTn id="24" presetID="22" presetClass="entr" presetSubtype="8" fill="hold" grpId="0" nodeType="withEffect">
                                  <p:stCondLst>
                                    <p:cond delay="200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1250"/>
                                        <p:tgtEl>
                                          <p:spTgt spid="21"/>
                                        </p:tgtEl>
                                      </p:cBhvr>
                                    </p:animEffect>
                                  </p:childTnLst>
                                </p:cTn>
                              </p:par>
                              <p:par>
                                <p:cTn id="27" presetID="22" presetClass="entr" presetSubtype="8" fill="hold" nodeType="withEffect">
                                  <p:stCondLst>
                                    <p:cond delay="200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1250"/>
                                        <p:tgtEl>
                                          <p:spTgt spid="22"/>
                                        </p:tgtEl>
                                      </p:cBhvr>
                                    </p:animEffect>
                                  </p:childTnLst>
                                </p:cTn>
                              </p:par>
                              <p:par>
                                <p:cTn id="30" presetID="10" presetClass="entr" presetSubtype="0" fill="hold" grpId="0" nodeType="withEffect">
                                  <p:stCondLst>
                                    <p:cond delay="30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childTnLst>
                                </p:cTn>
                              </p:par>
                              <p:par>
                                <p:cTn id="33" presetID="49" presetClass="entr" presetSubtype="0" decel="100000" fill="hold" grpId="0" nodeType="withEffect">
                                  <p:stCondLst>
                                    <p:cond delay="40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1000" fill="hold"/>
                                        <p:tgtEl>
                                          <p:spTgt spid="24"/>
                                        </p:tgtEl>
                                        <p:attrNameLst>
                                          <p:attrName>ppt_w</p:attrName>
                                        </p:attrNameLst>
                                      </p:cBhvr>
                                      <p:tavLst>
                                        <p:tav tm="0">
                                          <p:val>
                                            <p:fltVal val="0"/>
                                          </p:val>
                                        </p:tav>
                                        <p:tav tm="100000">
                                          <p:val>
                                            <p:strVal val="#ppt_w"/>
                                          </p:val>
                                        </p:tav>
                                      </p:tavLst>
                                    </p:anim>
                                    <p:anim calcmode="lin" valueType="num">
                                      <p:cBhvr>
                                        <p:cTn id="36" dur="1000" fill="hold"/>
                                        <p:tgtEl>
                                          <p:spTgt spid="24"/>
                                        </p:tgtEl>
                                        <p:attrNameLst>
                                          <p:attrName>ppt_h</p:attrName>
                                        </p:attrNameLst>
                                      </p:cBhvr>
                                      <p:tavLst>
                                        <p:tav tm="0">
                                          <p:val>
                                            <p:fltVal val="0"/>
                                          </p:val>
                                        </p:tav>
                                        <p:tav tm="100000">
                                          <p:val>
                                            <p:strVal val="#ppt_h"/>
                                          </p:val>
                                        </p:tav>
                                      </p:tavLst>
                                    </p:anim>
                                    <p:anim calcmode="lin" valueType="num">
                                      <p:cBhvr>
                                        <p:cTn id="37" dur="1000" fill="hold"/>
                                        <p:tgtEl>
                                          <p:spTgt spid="24"/>
                                        </p:tgtEl>
                                        <p:attrNameLst>
                                          <p:attrName>style.rotation</p:attrName>
                                        </p:attrNameLst>
                                      </p:cBhvr>
                                      <p:tavLst>
                                        <p:tav tm="0">
                                          <p:val>
                                            <p:fltVal val="360"/>
                                          </p:val>
                                        </p:tav>
                                        <p:tav tm="100000">
                                          <p:val>
                                            <p:fltVal val="0"/>
                                          </p:val>
                                        </p:tav>
                                      </p:tavLst>
                                    </p:anim>
                                    <p:animEffect transition="in" filter="fade">
                                      <p:cBhvr>
                                        <p:cTn id="38" dur="1000"/>
                                        <p:tgtEl>
                                          <p:spTgt spid="24"/>
                                        </p:tgtEl>
                                      </p:cBhvr>
                                    </p:animEffect>
                                  </p:childTnLst>
                                </p:cTn>
                              </p:par>
                              <p:par>
                                <p:cTn id="39" presetID="22" presetClass="entr" presetSubtype="8" fill="hold" grpId="0" nodeType="withEffect">
                                  <p:stCondLst>
                                    <p:cond delay="400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1000"/>
                                        <p:tgtEl>
                                          <p:spTgt spid="25"/>
                                        </p:tgtEl>
                                      </p:cBhvr>
                                    </p:animEffect>
                                  </p:childTnLst>
                                </p:cTn>
                              </p:par>
                              <p:par>
                                <p:cTn id="42" presetID="49" presetClass="entr" presetSubtype="0" decel="100000" fill="hold" grpId="0" nodeType="withEffect">
                                  <p:stCondLst>
                                    <p:cond delay="4500"/>
                                  </p:stCondLst>
                                  <p:childTnLst>
                                    <p:set>
                                      <p:cBhvr>
                                        <p:cTn id="43" dur="1" fill="hold">
                                          <p:stCondLst>
                                            <p:cond delay="0"/>
                                          </p:stCondLst>
                                        </p:cTn>
                                        <p:tgtEl>
                                          <p:spTgt spid="26"/>
                                        </p:tgtEl>
                                        <p:attrNameLst>
                                          <p:attrName>style.visibility</p:attrName>
                                        </p:attrNameLst>
                                      </p:cBhvr>
                                      <p:to>
                                        <p:strVal val="visible"/>
                                      </p:to>
                                    </p:set>
                                    <p:anim calcmode="lin" valueType="num">
                                      <p:cBhvr>
                                        <p:cTn id="44" dur="1000" fill="hold"/>
                                        <p:tgtEl>
                                          <p:spTgt spid="26"/>
                                        </p:tgtEl>
                                        <p:attrNameLst>
                                          <p:attrName>ppt_w</p:attrName>
                                        </p:attrNameLst>
                                      </p:cBhvr>
                                      <p:tavLst>
                                        <p:tav tm="0">
                                          <p:val>
                                            <p:fltVal val="0"/>
                                          </p:val>
                                        </p:tav>
                                        <p:tav tm="100000">
                                          <p:val>
                                            <p:strVal val="#ppt_w"/>
                                          </p:val>
                                        </p:tav>
                                      </p:tavLst>
                                    </p:anim>
                                    <p:anim calcmode="lin" valueType="num">
                                      <p:cBhvr>
                                        <p:cTn id="45" dur="1000" fill="hold"/>
                                        <p:tgtEl>
                                          <p:spTgt spid="26"/>
                                        </p:tgtEl>
                                        <p:attrNameLst>
                                          <p:attrName>ppt_h</p:attrName>
                                        </p:attrNameLst>
                                      </p:cBhvr>
                                      <p:tavLst>
                                        <p:tav tm="0">
                                          <p:val>
                                            <p:fltVal val="0"/>
                                          </p:val>
                                        </p:tav>
                                        <p:tav tm="100000">
                                          <p:val>
                                            <p:strVal val="#ppt_h"/>
                                          </p:val>
                                        </p:tav>
                                      </p:tavLst>
                                    </p:anim>
                                    <p:anim calcmode="lin" valueType="num">
                                      <p:cBhvr>
                                        <p:cTn id="46" dur="1000" fill="hold"/>
                                        <p:tgtEl>
                                          <p:spTgt spid="26"/>
                                        </p:tgtEl>
                                        <p:attrNameLst>
                                          <p:attrName>style.rotation</p:attrName>
                                        </p:attrNameLst>
                                      </p:cBhvr>
                                      <p:tavLst>
                                        <p:tav tm="0">
                                          <p:val>
                                            <p:fltVal val="360"/>
                                          </p:val>
                                        </p:tav>
                                        <p:tav tm="100000">
                                          <p:val>
                                            <p:fltVal val="0"/>
                                          </p:val>
                                        </p:tav>
                                      </p:tavLst>
                                    </p:anim>
                                    <p:animEffect transition="in" filter="fade">
                                      <p:cBhvr>
                                        <p:cTn id="47" dur="1000"/>
                                        <p:tgtEl>
                                          <p:spTgt spid="26"/>
                                        </p:tgtEl>
                                      </p:cBhvr>
                                    </p:animEffect>
                                  </p:childTnLst>
                                </p:cTn>
                              </p:par>
                              <p:par>
                                <p:cTn id="48" presetID="22" presetClass="entr" presetSubtype="8" fill="hold" grpId="0" nodeType="withEffect">
                                  <p:stCondLst>
                                    <p:cond delay="4500"/>
                                  </p:stCondLst>
                                  <p:childTnLst>
                                    <p:set>
                                      <p:cBhvr>
                                        <p:cTn id="49" dur="1" fill="hold">
                                          <p:stCondLst>
                                            <p:cond delay="0"/>
                                          </p:stCondLst>
                                        </p:cTn>
                                        <p:tgtEl>
                                          <p:spTgt spid="27"/>
                                        </p:tgtEl>
                                        <p:attrNameLst>
                                          <p:attrName>style.visibility</p:attrName>
                                        </p:attrNameLst>
                                      </p:cBhvr>
                                      <p:to>
                                        <p:strVal val="visible"/>
                                      </p:to>
                                    </p:set>
                                    <p:animEffect transition="in" filter="wipe(left)">
                                      <p:cBhvr>
                                        <p:cTn id="50" dur="1000"/>
                                        <p:tgtEl>
                                          <p:spTgt spid="27"/>
                                        </p:tgtEl>
                                      </p:cBhvr>
                                    </p:animEffect>
                                  </p:childTnLst>
                                </p:cTn>
                              </p:par>
                              <p:par>
                                <p:cTn id="51" presetID="49" presetClass="entr" presetSubtype="0" decel="100000" fill="hold" grpId="0" nodeType="withEffect">
                                  <p:stCondLst>
                                    <p:cond delay="5000"/>
                                  </p:stCondLst>
                                  <p:childTnLst>
                                    <p:set>
                                      <p:cBhvr>
                                        <p:cTn id="52" dur="1" fill="hold">
                                          <p:stCondLst>
                                            <p:cond delay="0"/>
                                          </p:stCondLst>
                                        </p:cTn>
                                        <p:tgtEl>
                                          <p:spTgt spid="28"/>
                                        </p:tgtEl>
                                        <p:attrNameLst>
                                          <p:attrName>style.visibility</p:attrName>
                                        </p:attrNameLst>
                                      </p:cBhvr>
                                      <p:to>
                                        <p:strVal val="visible"/>
                                      </p:to>
                                    </p:set>
                                    <p:anim calcmode="lin" valueType="num">
                                      <p:cBhvr>
                                        <p:cTn id="53" dur="1000" fill="hold"/>
                                        <p:tgtEl>
                                          <p:spTgt spid="28"/>
                                        </p:tgtEl>
                                        <p:attrNameLst>
                                          <p:attrName>ppt_w</p:attrName>
                                        </p:attrNameLst>
                                      </p:cBhvr>
                                      <p:tavLst>
                                        <p:tav tm="0">
                                          <p:val>
                                            <p:fltVal val="0"/>
                                          </p:val>
                                        </p:tav>
                                        <p:tav tm="100000">
                                          <p:val>
                                            <p:strVal val="#ppt_w"/>
                                          </p:val>
                                        </p:tav>
                                      </p:tavLst>
                                    </p:anim>
                                    <p:anim calcmode="lin" valueType="num">
                                      <p:cBhvr>
                                        <p:cTn id="54" dur="1000" fill="hold"/>
                                        <p:tgtEl>
                                          <p:spTgt spid="28"/>
                                        </p:tgtEl>
                                        <p:attrNameLst>
                                          <p:attrName>ppt_h</p:attrName>
                                        </p:attrNameLst>
                                      </p:cBhvr>
                                      <p:tavLst>
                                        <p:tav tm="0">
                                          <p:val>
                                            <p:fltVal val="0"/>
                                          </p:val>
                                        </p:tav>
                                        <p:tav tm="100000">
                                          <p:val>
                                            <p:strVal val="#ppt_h"/>
                                          </p:val>
                                        </p:tav>
                                      </p:tavLst>
                                    </p:anim>
                                    <p:anim calcmode="lin" valueType="num">
                                      <p:cBhvr>
                                        <p:cTn id="55" dur="1000" fill="hold"/>
                                        <p:tgtEl>
                                          <p:spTgt spid="28"/>
                                        </p:tgtEl>
                                        <p:attrNameLst>
                                          <p:attrName>style.rotation</p:attrName>
                                        </p:attrNameLst>
                                      </p:cBhvr>
                                      <p:tavLst>
                                        <p:tav tm="0">
                                          <p:val>
                                            <p:fltVal val="360"/>
                                          </p:val>
                                        </p:tav>
                                        <p:tav tm="100000">
                                          <p:val>
                                            <p:fltVal val="0"/>
                                          </p:val>
                                        </p:tav>
                                      </p:tavLst>
                                    </p:anim>
                                    <p:animEffect transition="in" filter="fade">
                                      <p:cBhvr>
                                        <p:cTn id="56" dur="1000"/>
                                        <p:tgtEl>
                                          <p:spTgt spid="28"/>
                                        </p:tgtEl>
                                      </p:cBhvr>
                                    </p:animEffect>
                                  </p:childTnLst>
                                </p:cTn>
                              </p:par>
                              <p:par>
                                <p:cTn id="57" presetID="22" presetClass="entr" presetSubtype="8" fill="hold" grpId="0" nodeType="withEffect">
                                  <p:stCondLst>
                                    <p:cond delay="500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1000"/>
                                        <p:tgtEl>
                                          <p:spTgt spid="29"/>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2000" fill="hold"/>
                                        <p:tgtEl>
                                          <p:spTgt spid="31"/>
                                        </p:tgtEl>
                                        <p:attrNameLst>
                                          <p:attrName>ppt_w</p:attrName>
                                        </p:attrNameLst>
                                      </p:cBhvr>
                                      <p:tavLst>
                                        <p:tav tm="0">
                                          <p:val>
                                            <p:strVal val="#ppt_w*0.70"/>
                                          </p:val>
                                        </p:tav>
                                        <p:tav tm="100000">
                                          <p:val>
                                            <p:strVal val="#ppt_w"/>
                                          </p:val>
                                        </p:tav>
                                      </p:tavLst>
                                    </p:anim>
                                    <p:anim calcmode="lin" valueType="num">
                                      <p:cBhvr>
                                        <p:cTn id="63" dur="2000" fill="hold"/>
                                        <p:tgtEl>
                                          <p:spTgt spid="31"/>
                                        </p:tgtEl>
                                        <p:attrNameLst>
                                          <p:attrName>ppt_h</p:attrName>
                                        </p:attrNameLst>
                                      </p:cBhvr>
                                      <p:tavLst>
                                        <p:tav tm="0">
                                          <p:val>
                                            <p:strVal val="#ppt_h"/>
                                          </p:val>
                                        </p:tav>
                                        <p:tav tm="100000">
                                          <p:val>
                                            <p:strVal val="#ppt_h"/>
                                          </p:val>
                                        </p:tav>
                                      </p:tavLst>
                                    </p:anim>
                                    <p:animEffect transition="in" filter="fade">
                                      <p:cBhvr>
                                        <p:cTn id="64" dur="2000"/>
                                        <p:tgtEl>
                                          <p:spTgt spid="31"/>
                                        </p:tgtEl>
                                      </p:cBhvr>
                                    </p:animEffect>
                                  </p:childTnLst>
                                </p:cTn>
                              </p:par>
                              <p:par>
                                <p:cTn id="65" presetID="35" presetClass="path" presetSubtype="0" accel="50000" decel="50000" fill="hold" grpId="1" nodeType="withEffect">
                                  <p:stCondLst>
                                    <p:cond delay="0"/>
                                  </p:stCondLst>
                                  <p:childTnLst>
                                    <p:animMotion origin="layout" path="M 0.30277 -4.93827E-7 L 3.33333E-6 -4.93827E-7 " pathEditMode="relative" rAng="0" ptsTypes="AA">
                                      <p:cBhvr>
                                        <p:cTn id="66" dur="2000" fill="hold"/>
                                        <p:tgtEl>
                                          <p:spTgt spid="31"/>
                                        </p:tgtEl>
                                        <p:attrNameLst>
                                          <p:attrName>ppt_x</p:attrName>
                                          <p:attrName>ppt_y</p:attrName>
                                        </p:attrNameLst>
                                      </p:cBhvr>
                                      <p:rCtr x="-15139" y="0"/>
                                    </p:animMotion>
                                  </p:childTnLst>
                                </p:cTn>
                              </p:par>
                            </p:childTnLst>
                          </p:cTn>
                        </p:par>
                        <p:par>
                          <p:cTn id="67" fill="hold">
                            <p:stCondLst>
                              <p:cond delay="6000"/>
                            </p:stCondLst>
                            <p:childTnLst>
                              <p:par>
                                <p:cTn id="68" presetID="10" presetClass="entr" presetSubtype="0" fill="hold"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0" grpId="0" animBg="1"/>
      <p:bldP spid="21" grpId="0"/>
      <p:bldP spid="23" grpId="0"/>
      <p:bldP spid="24" grpId="0" animBg="1"/>
      <p:bldP spid="25" grpId="0"/>
      <p:bldP spid="26" grpId="0" animBg="1"/>
      <p:bldP spid="27" grpId="0"/>
      <p:bldP spid="28" grpId="0" animBg="1"/>
      <p:bldP spid="29" grpId="0"/>
      <p:bldP spid="31" grpId="0" animBg="1"/>
      <p:bldP spid="3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71"/>
          <p:cNvSpPr/>
          <p:nvPr/>
        </p:nvSpPr>
        <p:spPr>
          <a:xfrm>
            <a:off x="720000" y="277665"/>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71"/>
          <p:cNvSpPr txBox="1">
            <a:spLocks noGrp="1"/>
          </p:cNvSpPr>
          <p:nvPr>
            <p:ph type="title" idx="9"/>
          </p:nvPr>
        </p:nvSpPr>
        <p:spPr>
          <a:xfrm>
            <a:off x="707039" y="301397"/>
            <a:ext cx="7705800" cy="572700"/>
          </a:xfrm>
          <a:prstGeom prst="rect">
            <a:avLst/>
          </a:prstGeom>
          <a:noFill/>
          <a:ln>
            <a:noFill/>
          </a:ln>
        </p:spPr>
        <p:txBody>
          <a:bodyPr spcFirstLastPara="1" wrap="square" lIns="91425" tIns="91425" rIns="91425" bIns="91425" anchor="ctr" anchorCtr="0">
            <a:noAutofit/>
          </a:bodyPr>
          <a:lstStyle/>
          <a:p>
            <a:pPr>
              <a:buClr>
                <a:schemeClr val="lt1"/>
              </a:buClr>
            </a:pPr>
            <a:r>
              <a:rPr lang="en-US" sz="3600" cap="none" dirty="0">
                <a:solidFill>
                  <a:srgbClr val="ECECF1"/>
                </a:solidFill>
                <a:effectLst/>
                <a:latin typeface="Tw Cen MT" panose="020B0602020104020603" pitchFamily="34" charset="0"/>
                <a:cs typeface="Arial"/>
              </a:rPr>
              <a:t>Analyse</a:t>
            </a:r>
          </a:p>
        </p:txBody>
      </p:sp>
      <p:sp>
        <p:nvSpPr>
          <p:cNvPr id="5" name="Google Shape;1051;p73">
            <a:extLst>
              <a:ext uri="{FF2B5EF4-FFF2-40B4-BE49-F238E27FC236}">
                <a16:creationId xmlns:a16="http://schemas.microsoft.com/office/drawing/2014/main" id="{702F02B5-6DBE-0827-9FDD-C6CD15213F55}"/>
              </a:ext>
            </a:extLst>
          </p:cNvPr>
          <p:cNvSpPr/>
          <p:nvPr/>
        </p:nvSpPr>
        <p:spPr>
          <a:xfrm>
            <a:off x="354256" y="2226650"/>
            <a:ext cx="1541004" cy="1170471"/>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053;p73">
            <a:extLst>
              <a:ext uri="{FF2B5EF4-FFF2-40B4-BE49-F238E27FC236}">
                <a16:creationId xmlns:a16="http://schemas.microsoft.com/office/drawing/2014/main" id="{F448AE58-CEA6-4C22-58AB-29A4621DA105}"/>
              </a:ext>
            </a:extLst>
          </p:cNvPr>
          <p:cNvSpPr txBox="1"/>
          <p:nvPr/>
        </p:nvSpPr>
        <p:spPr>
          <a:xfrm>
            <a:off x="2642623" y="1561987"/>
            <a:ext cx="2496360" cy="558448"/>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300" b="0" i="0" u="none" strike="noStrike" cap="none" dirty="0">
                <a:solidFill>
                  <a:schemeClr val="lt1"/>
                </a:solidFill>
                <a:latin typeface="Karla"/>
                <a:ea typeface="Karla"/>
                <a:cs typeface="Karla"/>
                <a:sym typeface="Karla"/>
              </a:rPr>
              <a:t>Regrouper en un seul endroit tous les ressources choisies </a:t>
            </a:r>
          </a:p>
        </p:txBody>
      </p:sp>
      <p:sp>
        <p:nvSpPr>
          <p:cNvPr id="7" name="Google Shape;1054;p73">
            <a:extLst>
              <a:ext uri="{FF2B5EF4-FFF2-40B4-BE49-F238E27FC236}">
                <a16:creationId xmlns:a16="http://schemas.microsoft.com/office/drawing/2014/main" id="{2AD3803E-B121-C636-85ED-8B6A952441FA}"/>
              </a:ext>
            </a:extLst>
          </p:cNvPr>
          <p:cNvSpPr txBox="1"/>
          <p:nvPr/>
        </p:nvSpPr>
        <p:spPr>
          <a:xfrm>
            <a:off x="2679427" y="2536287"/>
            <a:ext cx="2499063" cy="551195"/>
          </a:xfrm>
          <a:prstGeom prst="rect">
            <a:avLst/>
          </a:prstGeom>
          <a:solidFill>
            <a:schemeClr val="dk2"/>
          </a:solidFill>
          <a:ln>
            <a:noFill/>
          </a:ln>
        </p:spPr>
        <p:txBody>
          <a:bodyPr spcFirstLastPara="1" wrap="square" lIns="91425" tIns="91425" rIns="91425" bIns="91425" anchor="ctr" anchorCtr="0">
            <a:noAutofit/>
          </a:bodyPr>
          <a:lstStyle/>
          <a:p>
            <a:pPr lvl="0">
              <a:buSzPts val="1400"/>
            </a:pPr>
            <a:r>
              <a:rPr lang="fr-FR" sz="1300" dirty="0">
                <a:solidFill>
                  <a:schemeClr val="lt1"/>
                </a:solidFill>
                <a:latin typeface="Karla"/>
                <a:ea typeface="Karla"/>
                <a:cs typeface="Karla"/>
                <a:sym typeface="Karla"/>
              </a:rPr>
              <a:t>Récapitulation  et sauvegarde des pages web</a:t>
            </a:r>
          </a:p>
        </p:txBody>
      </p:sp>
      <p:sp>
        <p:nvSpPr>
          <p:cNvPr id="8" name="Google Shape;1056;p73">
            <a:extLst>
              <a:ext uri="{FF2B5EF4-FFF2-40B4-BE49-F238E27FC236}">
                <a16:creationId xmlns:a16="http://schemas.microsoft.com/office/drawing/2014/main" id="{66D51448-AFD2-D789-252B-54FAC32CBB6A}"/>
              </a:ext>
            </a:extLst>
          </p:cNvPr>
          <p:cNvSpPr txBox="1"/>
          <p:nvPr/>
        </p:nvSpPr>
        <p:spPr>
          <a:xfrm>
            <a:off x="2682130" y="3503334"/>
            <a:ext cx="2496360" cy="558448"/>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0" i="0" u="none" strike="noStrike" cap="none" dirty="0">
                <a:solidFill>
                  <a:schemeClr val="lt1"/>
                </a:solidFill>
                <a:latin typeface="Karla"/>
                <a:ea typeface="Karla"/>
                <a:cs typeface="Karla"/>
                <a:sym typeface="Karla"/>
              </a:rPr>
              <a:t>Générer automatiquement la bibliographie</a:t>
            </a:r>
          </a:p>
        </p:txBody>
      </p:sp>
      <p:cxnSp>
        <p:nvCxnSpPr>
          <p:cNvPr id="9" name="Google Shape;1059;p73">
            <a:extLst>
              <a:ext uri="{FF2B5EF4-FFF2-40B4-BE49-F238E27FC236}">
                <a16:creationId xmlns:a16="http://schemas.microsoft.com/office/drawing/2014/main" id="{42D11534-BB7F-B5DE-02B9-6DA8251A6427}"/>
              </a:ext>
            </a:extLst>
          </p:cNvPr>
          <p:cNvCxnSpPr>
            <a:cxnSpLocks/>
            <a:stCxn id="5" idx="0"/>
          </p:cNvCxnSpPr>
          <p:nvPr/>
        </p:nvCxnSpPr>
        <p:spPr>
          <a:xfrm rot="10800000" flipH="1">
            <a:off x="1895260" y="1841211"/>
            <a:ext cx="784167" cy="970674"/>
          </a:xfrm>
          <a:prstGeom prst="bentConnector3">
            <a:avLst>
              <a:gd name="adj1" fmla="val 49993"/>
            </a:avLst>
          </a:prstGeom>
          <a:noFill/>
          <a:ln w="9525" cap="flat" cmpd="sng">
            <a:solidFill>
              <a:schemeClr val="lt1"/>
            </a:solidFill>
            <a:prstDash val="solid"/>
            <a:round/>
            <a:headEnd type="none" w="sm" len="sm"/>
            <a:tailEnd type="none" w="sm" len="sm"/>
          </a:ln>
        </p:spPr>
      </p:cxnSp>
      <p:cxnSp>
        <p:nvCxnSpPr>
          <p:cNvPr id="10" name="Google Shape;1061;p73">
            <a:extLst>
              <a:ext uri="{FF2B5EF4-FFF2-40B4-BE49-F238E27FC236}">
                <a16:creationId xmlns:a16="http://schemas.microsoft.com/office/drawing/2014/main" id="{8A2F59B6-4EA3-2587-C6EC-E1A6D2E9AD54}"/>
              </a:ext>
            </a:extLst>
          </p:cNvPr>
          <p:cNvCxnSpPr>
            <a:cxnSpLocks/>
            <a:stCxn id="5" idx="0"/>
          </p:cNvCxnSpPr>
          <p:nvPr/>
        </p:nvCxnSpPr>
        <p:spPr>
          <a:xfrm>
            <a:off x="1895260" y="2811885"/>
            <a:ext cx="784167" cy="986817"/>
          </a:xfrm>
          <a:prstGeom prst="bentConnector3">
            <a:avLst>
              <a:gd name="adj1" fmla="val 49993"/>
            </a:avLst>
          </a:prstGeom>
          <a:noFill/>
          <a:ln w="9525" cap="flat" cmpd="sng">
            <a:solidFill>
              <a:schemeClr val="lt1"/>
            </a:solidFill>
            <a:prstDash val="solid"/>
            <a:round/>
            <a:headEnd type="none" w="sm" len="sm"/>
            <a:tailEnd type="none" w="sm" len="sm"/>
          </a:ln>
        </p:spPr>
      </p:cxnSp>
      <p:cxnSp>
        <p:nvCxnSpPr>
          <p:cNvPr id="11" name="Google Shape;1065;p73">
            <a:extLst>
              <a:ext uri="{FF2B5EF4-FFF2-40B4-BE49-F238E27FC236}">
                <a16:creationId xmlns:a16="http://schemas.microsoft.com/office/drawing/2014/main" id="{9AD25F5B-379B-A754-77C8-82A23BC5447E}"/>
              </a:ext>
            </a:extLst>
          </p:cNvPr>
          <p:cNvCxnSpPr>
            <a:cxnSpLocks/>
            <a:stCxn id="5" idx="0"/>
          </p:cNvCxnSpPr>
          <p:nvPr/>
        </p:nvCxnSpPr>
        <p:spPr>
          <a:xfrm>
            <a:off x="1895260" y="2811885"/>
            <a:ext cx="784167" cy="9904"/>
          </a:xfrm>
          <a:prstGeom prst="bentConnector3">
            <a:avLst>
              <a:gd name="adj1" fmla="val 50000"/>
            </a:avLst>
          </a:prstGeom>
          <a:noFill/>
          <a:ln w="9525" cap="flat" cmpd="sng">
            <a:solidFill>
              <a:schemeClr val="lt1"/>
            </a:solidFill>
            <a:prstDash val="solid"/>
            <a:round/>
            <a:headEnd type="none" w="sm" len="sm"/>
            <a:tailEnd type="none" w="sm" len="sm"/>
          </a:ln>
        </p:spPr>
      </p:cxnSp>
      <p:pic>
        <p:nvPicPr>
          <p:cNvPr id="12" name="Picture 11">
            <a:extLst>
              <a:ext uri="{FF2B5EF4-FFF2-40B4-BE49-F238E27FC236}">
                <a16:creationId xmlns:a16="http://schemas.microsoft.com/office/drawing/2014/main" id="{6FB730A1-46A9-A84B-3882-670FCCC5DAF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8250" b="72000" l="16667" r="79667">
                        <a14:foregroundMark x1="27000" y1="41500" x2="35167" y2="52250"/>
                        <a14:foregroundMark x1="38500" y1="36500" x2="35667" y2="58750"/>
                        <a14:foregroundMark x1="33500" y1="35000" x2="21500" y2="33250"/>
                        <a14:foregroundMark x1="19833" y1="35000" x2="21500" y2="63750"/>
                        <a14:foregroundMark x1="17667" y1="40000" x2="16667" y2="64500"/>
                        <a14:foregroundMark x1="28000" y1="28500" x2="28000" y2="28500"/>
                        <a14:foregroundMark x1="28833" y1="72000" x2="28833" y2="72000"/>
                      </a14:backgroundRemoval>
                    </a14:imgEffect>
                  </a14:imgLayer>
                </a14:imgProps>
              </a:ext>
              <a:ext uri="{28A0092B-C50C-407E-A947-70E740481C1C}">
                <a14:useLocalDpi xmlns:a14="http://schemas.microsoft.com/office/drawing/2010/main" val="0"/>
              </a:ext>
            </a:extLst>
          </a:blip>
          <a:srcRect l="13367" t="24291" r="54114" b="21910"/>
          <a:stretch/>
        </p:blipFill>
        <p:spPr>
          <a:xfrm>
            <a:off x="501919" y="2311181"/>
            <a:ext cx="1218344" cy="1046745"/>
          </a:xfrm>
          <a:prstGeom prst="rect">
            <a:avLst/>
          </a:prstGeom>
        </p:spPr>
      </p:pic>
      <p:grpSp>
        <p:nvGrpSpPr>
          <p:cNvPr id="13" name="Google Shape;1452;p82">
            <a:extLst>
              <a:ext uri="{FF2B5EF4-FFF2-40B4-BE49-F238E27FC236}">
                <a16:creationId xmlns:a16="http://schemas.microsoft.com/office/drawing/2014/main" id="{F6B7DCC7-A4B1-8CB8-12BF-D7F33978DA91}"/>
              </a:ext>
            </a:extLst>
          </p:cNvPr>
          <p:cNvGrpSpPr/>
          <p:nvPr/>
        </p:nvGrpSpPr>
        <p:grpSpPr>
          <a:xfrm>
            <a:off x="5538974" y="1682553"/>
            <a:ext cx="3016006" cy="2303999"/>
            <a:chOff x="4187225" y="869775"/>
            <a:chExt cx="4219500" cy="3200625"/>
          </a:xfrm>
        </p:grpSpPr>
        <p:sp>
          <p:nvSpPr>
            <p:cNvPr id="14" name="Google Shape;1453;p82">
              <a:extLst>
                <a:ext uri="{FF2B5EF4-FFF2-40B4-BE49-F238E27FC236}">
                  <a16:creationId xmlns:a16="http://schemas.microsoft.com/office/drawing/2014/main" id="{EF7573A8-3E72-A6C0-EFB0-66A910D5B630}"/>
                </a:ext>
              </a:extLst>
            </p:cNvPr>
            <p:cNvSpPr/>
            <p:nvPr/>
          </p:nvSpPr>
          <p:spPr>
            <a:xfrm>
              <a:off x="5662275" y="3677475"/>
              <a:ext cx="1269409" cy="392925"/>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no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454;p82">
              <a:extLst>
                <a:ext uri="{FF2B5EF4-FFF2-40B4-BE49-F238E27FC236}">
                  <a16:creationId xmlns:a16="http://schemas.microsoft.com/office/drawing/2014/main" id="{BDAC24A2-9E77-EA70-C832-8F1B2C43A574}"/>
                </a:ext>
              </a:extLst>
            </p:cNvPr>
            <p:cNvSpPr/>
            <p:nvPr/>
          </p:nvSpPr>
          <p:spPr>
            <a:xfrm>
              <a:off x="4191325" y="869775"/>
              <a:ext cx="4211400" cy="2807700"/>
            </a:xfrm>
            <a:prstGeom prst="snip2DiagRect">
              <a:avLst>
                <a:gd name="adj1" fmla="val 0"/>
                <a:gd name="adj2" fmla="val 9219"/>
              </a:avLst>
            </a:prstGeom>
            <a:noFill/>
            <a:ln w="9525" cap="flat" cmpd="sng">
              <a:solidFill>
                <a:srgbClr val="92D05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 name="Google Shape;1455;p82">
              <a:extLst>
                <a:ext uri="{FF2B5EF4-FFF2-40B4-BE49-F238E27FC236}">
                  <a16:creationId xmlns:a16="http://schemas.microsoft.com/office/drawing/2014/main" id="{99FBDBDB-5B75-E5A8-6131-ABC0C24DBF82}"/>
                </a:ext>
              </a:extLst>
            </p:cNvPr>
            <p:cNvCxnSpPr/>
            <p:nvPr/>
          </p:nvCxnSpPr>
          <p:spPr>
            <a:xfrm>
              <a:off x="4187225" y="3305175"/>
              <a:ext cx="4219500" cy="0"/>
            </a:xfrm>
            <a:prstGeom prst="straightConnector1">
              <a:avLst/>
            </a:prstGeom>
            <a:noFill/>
            <a:ln w="9525" cap="flat" cmpd="sng">
              <a:solidFill>
                <a:srgbClr val="92D050"/>
              </a:solidFill>
              <a:prstDash val="solid"/>
              <a:round/>
              <a:headEnd type="none" w="sm" len="sm"/>
              <a:tailEnd type="none" w="sm" len="sm"/>
            </a:ln>
          </p:spPr>
        </p:cxnSp>
      </p:grpSp>
      <p:pic>
        <p:nvPicPr>
          <p:cNvPr id="17" name="Picture 16">
            <a:extLst>
              <a:ext uri="{FF2B5EF4-FFF2-40B4-BE49-F238E27FC236}">
                <a16:creationId xmlns:a16="http://schemas.microsoft.com/office/drawing/2014/main" id="{D6F7A393-4638-FD83-07AF-E4E4B4F54753}"/>
              </a:ext>
            </a:extLst>
          </p:cNvPr>
          <p:cNvPicPr>
            <a:picLocks noChangeAspect="1"/>
          </p:cNvPicPr>
          <p:nvPr/>
        </p:nvPicPr>
        <p:blipFill rotWithShape="1">
          <a:blip r:embed="rId5"/>
          <a:srcRect r="39195"/>
          <a:stretch/>
        </p:blipFill>
        <p:spPr>
          <a:xfrm>
            <a:off x="5557273" y="1682553"/>
            <a:ext cx="2989522" cy="1738298"/>
          </a:xfrm>
          <a:prstGeom prst="snip1Rect">
            <a:avLst>
              <a:gd name="adj" fmla="val 12448"/>
            </a:avLst>
          </a:prstGeom>
        </p:spPr>
      </p:pic>
      <p:sp>
        <p:nvSpPr>
          <p:cNvPr id="18" name="Google Shape;538;p60">
            <a:extLst>
              <a:ext uri="{FF2B5EF4-FFF2-40B4-BE49-F238E27FC236}">
                <a16:creationId xmlns:a16="http://schemas.microsoft.com/office/drawing/2014/main" id="{8EA71229-C2F9-8DA4-1C6E-071BE652542A}"/>
              </a:ext>
            </a:extLst>
          </p:cNvPr>
          <p:cNvSpPr/>
          <p:nvPr/>
        </p:nvSpPr>
        <p:spPr>
          <a:xfrm>
            <a:off x="7046977" y="3551749"/>
            <a:ext cx="117724" cy="72737"/>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rgbClr val="92D050"/>
          </a:solid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98;p35">
            <a:extLst>
              <a:ext uri="{FF2B5EF4-FFF2-40B4-BE49-F238E27FC236}">
                <a16:creationId xmlns:a16="http://schemas.microsoft.com/office/drawing/2014/main" id="{469134E5-3AD2-E874-F40D-94132AF43DC2}"/>
              </a:ext>
            </a:extLst>
          </p:cNvPr>
          <p:cNvGrpSpPr/>
          <p:nvPr/>
        </p:nvGrpSpPr>
        <p:grpSpPr>
          <a:xfrm>
            <a:off x="7676830" y="4475637"/>
            <a:ext cx="588543" cy="551597"/>
            <a:chOff x="827350" y="3629733"/>
            <a:chExt cx="1431600" cy="1332067"/>
          </a:xfrm>
        </p:grpSpPr>
        <p:sp>
          <p:nvSpPr>
            <p:cNvPr id="3" name="Google Shape;499;p35">
              <a:extLst>
                <a:ext uri="{FF2B5EF4-FFF2-40B4-BE49-F238E27FC236}">
                  <a16:creationId xmlns:a16="http://schemas.microsoft.com/office/drawing/2014/main" id="{26CC1E8C-3338-EDB9-1DAB-03C76AB1DFA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00;p35">
              <a:extLst>
                <a:ext uri="{FF2B5EF4-FFF2-40B4-BE49-F238E27FC236}">
                  <a16:creationId xmlns:a16="http://schemas.microsoft.com/office/drawing/2014/main" id="{723C128C-E8B0-C66D-3F5E-DD5D8949D5B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01;p35">
              <a:extLst>
                <a:ext uri="{FF2B5EF4-FFF2-40B4-BE49-F238E27FC236}">
                  <a16:creationId xmlns:a16="http://schemas.microsoft.com/office/drawing/2014/main" id="{5BB06B13-A5F2-184F-DAF4-D0597016898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Image 19">
            <a:extLst>
              <a:ext uri="{FF2B5EF4-FFF2-40B4-BE49-F238E27FC236}">
                <a16:creationId xmlns:a16="http://schemas.microsoft.com/office/drawing/2014/main" id="{EF7AEFE4-821C-4BC1-2F0C-EEAB80DE4B69}"/>
              </a:ext>
            </a:extLst>
          </p:cNvPr>
          <p:cNvPicPr>
            <a:picLocks noChangeAspect="1"/>
          </p:cNvPicPr>
          <p:nvPr/>
        </p:nvPicPr>
        <p:blipFill>
          <a:blip r:embed="rId6"/>
          <a:stretch>
            <a:fillRect/>
          </a:stretch>
        </p:blipFill>
        <p:spPr>
          <a:xfrm>
            <a:off x="8244057" y="3852580"/>
            <a:ext cx="621846" cy="597460"/>
          </a:xfrm>
          <a:prstGeom prst="rect">
            <a:avLst/>
          </a:prstGeom>
        </p:spPr>
      </p:pic>
      <p:pic>
        <p:nvPicPr>
          <p:cNvPr id="21" name="Image 20">
            <a:extLst>
              <a:ext uri="{FF2B5EF4-FFF2-40B4-BE49-F238E27FC236}">
                <a16:creationId xmlns:a16="http://schemas.microsoft.com/office/drawing/2014/main" id="{F8D11C89-D9C7-8766-2B66-DFF2F51BA914}"/>
              </a:ext>
            </a:extLst>
          </p:cNvPr>
          <p:cNvPicPr>
            <a:picLocks noChangeAspect="1"/>
          </p:cNvPicPr>
          <p:nvPr/>
        </p:nvPicPr>
        <p:blipFill>
          <a:blip r:embed="rId7"/>
          <a:stretch>
            <a:fillRect/>
          </a:stretch>
        </p:blipFill>
        <p:spPr>
          <a:xfrm>
            <a:off x="8467323" y="4598919"/>
            <a:ext cx="463336" cy="347729"/>
          </a:xfrm>
          <a:prstGeom prst="rect">
            <a:avLst/>
          </a:prstGeom>
        </p:spPr>
      </p:pic>
      <p:grpSp>
        <p:nvGrpSpPr>
          <p:cNvPr id="24" name="Google Shape;491;p35">
            <a:extLst>
              <a:ext uri="{FF2B5EF4-FFF2-40B4-BE49-F238E27FC236}">
                <a16:creationId xmlns:a16="http://schemas.microsoft.com/office/drawing/2014/main" id="{1337058B-4FFF-7A75-FDF2-22911D5E1B4D}"/>
              </a:ext>
            </a:extLst>
          </p:cNvPr>
          <p:cNvGrpSpPr/>
          <p:nvPr/>
        </p:nvGrpSpPr>
        <p:grpSpPr>
          <a:xfrm rot="5400000">
            <a:off x="617387" y="4165659"/>
            <a:ext cx="288601" cy="1096693"/>
            <a:chOff x="1006700" y="2603975"/>
            <a:chExt cx="55450" cy="210700"/>
          </a:xfrm>
        </p:grpSpPr>
        <p:sp>
          <p:nvSpPr>
            <p:cNvPr id="25" name="Google Shape;492;p35">
              <a:extLst>
                <a:ext uri="{FF2B5EF4-FFF2-40B4-BE49-F238E27FC236}">
                  <a16:creationId xmlns:a16="http://schemas.microsoft.com/office/drawing/2014/main" id="{EBA9EBBD-58CF-B4FE-4AF8-0B27CDC690E7}"/>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3;p35">
              <a:extLst>
                <a:ext uri="{FF2B5EF4-FFF2-40B4-BE49-F238E27FC236}">
                  <a16:creationId xmlns:a16="http://schemas.microsoft.com/office/drawing/2014/main" id="{168941E3-E2A5-B56C-4CA3-2E8A62C47959}"/>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4;p35">
              <a:extLst>
                <a:ext uri="{FF2B5EF4-FFF2-40B4-BE49-F238E27FC236}">
                  <a16:creationId xmlns:a16="http://schemas.microsoft.com/office/drawing/2014/main" id="{F9159684-60F6-E5DC-CF27-C59E177DB1BE}"/>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5;p35">
              <a:extLst>
                <a:ext uri="{FF2B5EF4-FFF2-40B4-BE49-F238E27FC236}">
                  <a16:creationId xmlns:a16="http://schemas.microsoft.com/office/drawing/2014/main" id="{F94DA340-8196-B83C-B736-75B8B0174862}"/>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6;p35">
              <a:extLst>
                <a:ext uri="{FF2B5EF4-FFF2-40B4-BE49-F238E27FC236}">
                  <a16:creationId xmlns:a16="http://schemas.microsoft.com/office/drawing/2014/main" id="{B3EACFB2-E7D8-5383-1D74-C42B691CE711}"/>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7;p35">
              <a:extLst>
                <a:ext uri="{FF2B5EF4-FFF2-40B4-BE49-F238E27FC236}">
                  <a16:creationId xmlns:a16="http://schemas.microsoft.com/office/drawing/2014/main" id="{3254AB54-C039-9B9E-D5CB-0AD4D28D8CA1}"/>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942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71"/>
          <p:cNvSpPr/>
          <p:nvPr/>
        </p:nvSpPr>
        <p:spPr>
          <a:xfrm>
            <a:off x="720000" y="277665"/>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71"/>
          <p:cNvSpPr txBox="1">
            <a:spLocks noGrp="1"/>
          </p:cNvSpPr>
          <p:nvPr>
            <p:ph type="title" idx="9"/>
          </p:nvPr>
        </p:nvSpPr>
        <p:spPr>
          <a:xfrm>
            <a:off x="707039" y="301397"/>
            <a:ext cx="7705800" cy="572700"/>
          </a:xfrm>
          <a:prstGeom prst="rect">
            <a:avLst/>
          </a:prstGeom>
          <a:noFill/>
          <a:ln>
            <a:noFill/>
          </a:ln>
        </p:spPr>
        <p:txBody>
          <a:bodyPr spcFirstLastPara="1" wrap="square" lIns="91425" tIns="91425" rIns="91425" bIns="91425" anchor="ctr" anchorCtr="0">
            <a:noAutofit/>
          </a:bodyPr>
          <a:lstStyle/>
          <a:p>
            <a:pPr>
              <a:buClr>
                <a:schemeClr val="lt1"/>
              </a:buClr>
            </a:pPr>
            <a:r>
              <a:rPr lang="en-US" sz="3600" cap="none" dirty="0">
                <a:solidFill>
                  <a:srgbClr val="ECECF1"/>
                </a:solidFill>
                <a:effectLst/>
                <a:latin typeface="Tw Cen MT" panose="020B0602020104020603" pitchFamily="34" charset="0"/>
                <a:cs typeface="Arial"/>
              </a:rPr>
              <a:t>Diffusion</a:t>
            </a:r>
          </a:p>
        </p:txBody>
      </p:sp>
      <p:sp>
        <p:nvSpPr>
          <p:cNvPr id="5" name="Google Shape;1051;p73">
            <a:extLst>
              <a:ext uri="{FF2B5EF4-FFF2-40B4-BE49-F238E27FC236}">
                <a16:creationId xmlns:a16="http://schemas.microsoft.com/office/drawing/2014/main" id="{702F02B5-6DBE-0827-9FDD-C6CD15213F55}"/>
              </a:ext>
            </a:extLst>
          </p:cNvPr>
          <p:cNvSpPr/>
          <p:nvPr/>
        </p:nvSpPr>
        <p:spPr>
          <a:xfrm>
            <a:off x="501958" y="1401279"/>
            <a:ext cx="1541004" cy="1170471"/>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053;p73">
            <a:extLst>
              <a:ext uri="{FF2B5EF4-FFF2-40B4-BE49-F238E27FC236}">
                <a16:creationId xmlns:a16="http://schemas.microsoft.com/office/drawing/2014/main" id="{F448AE58-CEA6-4C22-58AB-29A4621DA105}"/>
              </a:ext>
            </a:extLst>
          </p:cNvPr>
          <p:cNvSpPr txBox="1"/>
          <p:nvPr/>
        </p:nvSpPr>
        <p:spPr>
          <a:xfrm>
            <a:off x="5354823" y="1543500"/>
            <a:ext cx="2496360" cy="558448"/>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300" b="0" i="0" u="none" strike="noStrike" cap="none" dirty="0">
                <a:solidFill>
                  <a:schemeClr val="lt1"/>
                </a:solidFill>
                <a:latin typeface="Karla"/>
                <a:ea typeface="Karla"/>
                <a:cs typeface="Karla"/>
                <a:sym typeface="Karla"/>
              </a:rPr>
              <a:t>Développement d’un site web pour diffuser la veille techno</a:t>
            </a:r>
          </a:p>
        </p:txBody>
      </p:sp>
      <p:cxnSp>
        <p:nvCxnSpPr>
          <p:cNvPr id="9" name="Google Shape;1059;p73">
            <a:extLst>
              <a:ext uri="{FF2B5EF4-FFF2-40B4-BE49-F238E27FC236}">
                <a16:creationId xmlns:a16="http://schemas.microsoft.com/office/drawing/2014/main" id="{42D11534-BB7F-B5DE-02B9-6DA8251A6427}"/>
              </a:ext>
            </a:extLst>
          </p:cNvPr>
          <p:cNvCxnSpPr>
            <a:cxnSpLocks/>
            <a:stCxn id="5" idx="0"/>
            <a:endCxn id="6" idx="1"/>
          </p:cNvCxnSpPr>
          <p:nvPr/>
        </p:nvCxnSpPr>
        <p:spPr>
          <a:xfrm flipV="1">
            <a:off x="2042962" y="1822724"/>
            <a:ext cx="3311861" cy="163791"/>
          </a:xfrm>
          <a:prstGeom prst="bentConnector3">
            <a:avLst>
              <a:gd name="adj1" fmla="val 50000"/>
            </a:avLst>
          </a:prstGeom>
          <a:noFill/>
          <a:ln w="9525" cap="flat" cmpd="sng">
            <a:solidFill>
              <a:schemeClr val="lt1"/>
            </a:solidFill>
            <a:prstDash val="solid"/>
            <a:round/>
            <a:headEnd type="none" w="sm" len="sm"/>
            <a:tailEnd type="none" w="sm" len="sm"/>
          </a:ln>
        </p:spPr>
      </p:cxnSp>
      <p:grpSp>
        <p:nvGrpSpPr>
          <p:cNvPr id="2" name="Google Shape;498;p35">
            <a:extLst>
              <a:ext uri="{FF2B5EF4-FFF2-40B4-BE49-F238E27FC236}">
                <a16:creationId xmlns:a16="http://schemas.microsoft.com/office/drawing/2014/main" id="{469134E5-3AD2-E874-F40D-94132AF43DC2}"/>
              </a:ext>
            </a:extLst>
          </p:cNvPr>
          <p:cNvGrpSpPr/>
          <p:nvPr/>
        </p:nvGrpSpPr>
        <p:grpSpPr>
          <a:xfrm>
            <a:off x="7676830" y="4475637"/>
            <a:ext cx="588543" cy="551597"/>
            <a:chOff x="827350" y="3629733"/>
            <a:chExt cx="1431600" cy="1332067"/>
          </a:xfrm>
        </p:grpSpPr>
        <p:sp>
          <p:nvSpPr>
            <p:cNvPr id="3" name="Google Shape;499;p35">
              <a:extLst>
                <a:ext uri="{FF2B5EF4-FFF2-40B4-BE49-F238E27FC236}">
                  <a16:creationId xmlns:a16="http://schemas.microsoft.com/office/drawing/2014/main" id="{26CC1E8C-3338-EDB9-1DAB-03C76AB1DFA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00;p35">
              <a:extLst>
                <a:ext uri="{FF2B5EF4-FFF2-40B4-BE49-F238E27FC236}">
                  <a16:creationId xmlns:a16="http://schemas.microsoft.com/office/drawing/2014/main" id="{723C128C-E8B0-C66D-3F5E-DD5D8949D5B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01;p35">
              <a:extLst>
                <a:ext uri="{FF2B5EF4-FFF2-40B4-BE49-F238E27FC236}">
                  <a16:creationId xmlns:a16="http://schemas.microsoft.com/office/drawing/2014/main" id="{5BB06B13-A5F2-184F-DAF4-D0597016898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Image 19">
            <a:extLst>
              <a:ext uri="{FF2B5EF4-FFF2-40B4-BE49-F238E27FC236}">
                <a16:creationId xmlns:a16="http://schemas.microsoft.com/office/drawing/2014/main" id="{EF7AEFE4-821C-4BC1-2F0C-EEAB80DE4B69}"/>
              </a:ext>
            </a:extLst>
          </p:cNvPr>
          <p:cNvPicPr>
            <a:picLocks noChangeAspect="1"/>
          </p:cNvPicPr>
          <p:nvPr/>
        </p:nvPicPr>
        <p:blipFill>
          <a:blip r:embed="rId3"/>
          <a:stretch>
            <a:fillRect/>
          </a:stretch>
        </p:blipFill>
        <p:spPr>
          <a:xfrm>
            <a:off x="8244057" y="3852580"/>
            <a:ext cx="621846" cy="597460"/>
          </a:xfrm>
          <a:prstGeom prst="rect">
            <a:avLst/>
          </a:prstGeom>
        </p:spPr>
      </p:pic>
      <p:pic>
        <p:nvPicPr>
          <p:cNvPr id="21" name="Image 20">
            <a:extLst>
              <a:ext uri="{FF2B5EF4-FFF2-40B4-BE49-F238E27FC236}">
                <a16:creationId xmlns:a16="http://schemas.microsoft.com/office/drawing/2014/main" id="{F8D11C89-D9C7-8766-2B66-DFF2F51BA914}"/>
              </a:ext>
            </a:extLst>
          </p:cNvPr>
          <p:cNvPicPr>
            <a:picLocks noChangeAspect="1"/>
          </p:cNvPicPr>
          <p:nvPr/>
        </p:nvPicPr>
        <p:blipFill>
          <a:blip r:embed="rId4"/>
          <a:stretch>
            <a:fillRect/>
          </a:stretch>
        </p:blipFill>
        <p:spPr>
          <a:xfrm>
            <a:off x="8467323" y="4598919"/>
            <a:ext cx="463336" cy="347729"/>
          </a:xfrm>
          <a:prstGeom prst="rect">
            <a:avLst/>
          </a:prstGeom>
        </p:spPr>
      </p:pic>
      <p:grpSp>
        <p:nvGrpSpPr>
          <p:cNvPr id="24" name="Google Shape;491;p35">
            <a:extLst>
              <a:ext uri="{FF2B5EF4-FFF2-40B4-BE49-F238E27FC236}">
                <a16:creationId xmlns:a16="http://schemas.microsoft.com/office/drawing/2014/main" id="{1337058B-4FFF-7A75-FDF2-22911D5E1B4D}"/>
              </a:ext>
            </a:extLst>
          </p:cNvPr>
          <p:cNvGrpSpPr/>
          <p:nvPr/>
        </p:nvGrpSpPr>
        <p:grpSpPr>
          <a:xfrm rot="5400000">
            <a:off x="617387" y="4165659"/>
            <a:ext cx="288601" cy="1096693"/>
            <a:chOff x="1006700" y="2603975"/>
            <a:chExt cx="55450" cy="210700"/>
          </a:xfrm>
        </p:grpSpPr>
        <p:sp>
          <p:nvSpPr>
            <p:cNvPr id="25" name="Google Shape;492;p35">
              <a:extLst>
                <a:ext uri="{FF2B5EF4-FFF2-40B4-BE49-F238E27FC236}">
                  <a16:creationId xmlns:a16="http://schemas.microsoft.com/office/drawing/2014/main" id="{EBA9EBBD-58CF-B4FE-4AF8-0B27CDC690E7}"/>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3;p35">
              <a:extLst>
                <a:ext uri="{FF2B5EF4-FFF2-40B4-BE49-F238E27FC236}">
                  <a16:creationId xmlns:a16="http://schemas.microsoft.com/office/drawing/2014/main" id="{168941E3-E2A5-B56C-4CA3-2E8A62C47959}"/>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4;p35">
              <a:extLst>
                <a:ext uri="{FF2B5EF4-FFF2-40B4-BE49-F238E27FC236}">
                  <a16:creationId xmlns:a16="http://schemas.microsoft.com/office/drawing/2014/main" id="{F9159684-60F6-E5DC-CF27-C59E177DB1BE}"/>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5;p35">
              <a:extLst>
                <a:ext uri="{FF2B5EF4-FFF2-40B4-BE49-F238E27FC236}">
                  <a16:creationId xmlns:a16="http://schemas.microsoft.com/office/drawing/2014/main" id="{F94DA340-8196-B83C-B736-75B8B0174862}"/>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6;p35">
              <a:extLst>
                <a:ext uri="{FF2B5EF4-FFF2-40B4-BE49-F238E27FC236}">
                  <a16:creationId xmlns:a16="http://schemas.microsoft.com/office/drawing/2014/main" id="{B3EACFB2-E7D8-5383-1D74-C42B691CE711}"/>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7;p35">
              <a:extLst>
                <a:ext uri="{FF2B5EF4-FFF2-40B4-BE49-F238E27FC236}">
                  <a16:creationId xmlns:a16="http://schemas.microsoft.com/office/drawing/2014/main" id="{3254AB54-C039-9B9E-D5CB-0AD4D28D8CA1}"/>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Gitlab - Icônes marques et logotypes gratuites">
            <a:extLst>
              <a:ext uri="{FF2B5EF4-FFF2-40B4-BE49-F238E27FC236}">
                <a16:creationId xmlns:a16="http://schemas.microsoft.com/office/drawing/2014/main" id="{F0D0A664-6869-E5FF-CA2C-85E66B96D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53" y="3125467"/>
            <a:ext cx="980013" cy="980013"/>
          </a:xfrm>
          <a:prstGeom prst="rect">
            <a:avLst/>
          </a:prstGeom>
          <a:noFill/>
          <a:extLst>
            <a:ext uri="{909E8E84-426E-40DD-AFC4-6F175D3DCCD1}">
              <a14:hiddenFill xmlns:a14="http://schemas.microsoft.com/office/drawing/2010/main">
                <a:solidFill>
                  <a:srgbClr val="FFFFFF"/>
                </a:solidFill>
              </a14:hiddenFill>
            </a:ext>
          </a:extLst>
        </p:spPr>
      </p:pic>
      <p:sp>
        <p:nvSpPr>
          <p:cNvPr id="33" name="Google Shape;1051;p73">
            <a:extLst>
              <a:ext uri="{FF2B5EF4-FFF2-40B4-BE49-F238E27FC236}">
                <a16:creationId xmlns:a16="http://schemas.microsoft.com/office/drawing/2014/main" id="{66624FE1-B974-CD04-BB51-03603166266A}"/>
              </a:ext>
            </a:extLst>
          </p:cNvPr>
          <p:cNvSpPr/>
          <p:nvPr/>
        </p:nvSpPr>
        <p:spPr>
          <a:xfrm>
            <a:off x="501958" y="2980839"/>
            <a:ext cx="1541004" cy="1170471"/>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 name="Google Shape;1059;p73">
            <a:extLst>
              <a:ext uri="{FF2B5EF4-FFF2-40B4-BE49-F238E27FC236}">
                <a16:creationId xmlns:a16="http://schemas.microsoft.com/office/drawing/2014/main" id="{8639F94C-A3B9-39CA-31AD-C1EB3085EE6D}"/>
              </a:ext>
            </a:extLst>
          </p:cNvPr>
          <p:cNvCxnSpPr>
            <a:cxnSpLocks/>
          </p:cNvCxnSpPr>
          <p:nvPr/>
        </p:nvCxnSpPr>
        <p:spPr>
          <a:xfrm flipV="1">
            <a:off x="2042962" y="3361364"/>
            <a:ext cx="3311861" cy="163791"/>
          </a:xfrm>
          <a:prstGeom prst="bentConnector3">
            <a:avLst>
              <a:gd name="adj1" fmla="val 50000"/>
            </a:avLst>
          </a:prstGeom>
          <a:noFill/>
          <a:ln w="9525" cap="flat" cmpd="sng">
            <a:solidFill>
              <a:schemeClr val="lt1"/>
            </a:solidFill>
            <a:prstDash val="solid"/>
            <a:round/>
            <a:headEnd type="none" w="sm" len="sm"/>
            <a:tailEnd type="none" w="sm" len="sm"/>
          </a:ln>
        </p:spPr>
      </p:cxnSp>
      <p:sp>
        <p:nvSpPr>
          <p:cNvPr id="35" name="Google Shape;1053;p73">
            <a:extLst>
              <a:ext uri="{FF2B5EF4-FFF2-40B4-BE49-F238E27FC236}">
                <a16:creationId xmlns:a16="http://schemas.microsoft.com/office/drawing/2014/main" id="{FC233B7C-137D-3712-C464-3BEAC8F6D76A}"/>
              </a:ext>
            </a:extLst>
          </p:cNvPr>
          <p:cNvSpPr txBox="1"/>
          <p:nvPr/>
        </p:nvSpPr>
        <p:spPr>
          <a:xfrm>
            <a:off x="5378122" y="3125467"/>
            <a:ext cx="2496360" cy="558448"/>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300" b="0" i="0" u="none" strike="noStrike" cap="none" dirty="0">
                <a:solidFill>
                  <a:schemeClr val="lt1"/>
                </a:solidFill>
                <a:latin typeface="Karla"/>
                <a:ea typeface="Karla"/>
                <a:cs typeface="Karla"/>
                <a:sym typeface="Karla"/>
              </a:rPr>
              <a:t>Hébergé sur </a:t>
            </a:r>
            <a:r>
              <a:rPr lang="fr-FR" sz="1300" b="0" i="0" u="none" strike="noStrike" cap="none" dirty="0" err="1">
                <a:solidFill>
                  <a:schemeClr val="lt1"/>
                </a:solidFill>
                <a:latin typeface="Karla"/>
                <a:ea typeface="Karla"/>
                <a:cs typeface="Karla"/>
                <a:sym typeface="Karla"/>
              </a:rPr>
              <a:t>GitLab</a:t>
            </a:r>
            <a:r>
              <a:rPr lang="fr-FR" sz="1300" b="0" i="0" u="none" strike="noStrike" cap="none" dirty="0">
                <a:solidFill>
                  <a:schemeClr val="lt1"/>
                </a:solidFill>
                <a:latin typeface="Karla"/>
                <a:ea typeface="Karla"/>
                <a:cs typeface="Karla"/>
                <a:sym typeface="Karla"/>
              </a:rPr>
              <a:t> et partagé aux public</a:t>
            </a:r>
          </a:p>
        </p:txBody>
      </p:sp>
      <p:pic>
        <p:nvPicPr>
          <p:cNvPr id="37" name="Image 36">
            <a:extLst>
              <a:ext uri="{FF2B5EF4-FFF2-40B4-BE49-F238E27FC236}">
                <a16:creationId xmlns:a16="http://schemas.microsoft.com/office/drawing/2014/main" id="{945E1465-CC33-8818-A550-FC50700D607F}"/>
              </a:ext>
            </a:extLst>
          </p:cNvPr>
          <p:cNvPicPr>
            <a:picLocks noChangeAspect="1"/>
          </p:cNvPicPr>
          <p:nvPr/>
        </p:nvPicPr>
        <p:blipFill>
          <a:blip r:embed="rId6"/>
          <a:stretch>
            <a:fillRect/>
          </a:stretch>
        </p:blipFill>
        <p:spPr>
          <a:xfrm>
            <a:off x="617378" y="1233844"/>
            <a:ext cx="1238423" cy="1857634"/>
          </a:xfrm>
          <a:prstGeom prst="rect">
            <a:avLst/>
          </a:prstGeom>
        </p:spPr>
      </p:pic>
    </p:spTree>
    <p:extLst>
      <p:ext uri="{BB962C8B-B14F-4D97-AF65-F5344CB8AC3E}">
        <p14:creationId xmlns:p14="http://schemas.microsoft.com/office/powerpoint/2010/main" val="134628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par>
                                <p:cTn id="25" presetID="53" presetClass="entr" presetSubtype="16"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3"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Aperçu du site </a:t>
            </a:r>
            <a:endParaRPr dirty="0"/>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age 16">
            <a:extLst>
              <a:ext uri="{FF2B5EF4-FFF2-40B4-BE49-F238E27FC236}">
                <a16:creationId xmlns:a16="http://schemas.microsoft.com/office/drawing/2014/main" id="{AC6A1B4E-121A-73C6-2CBC-A7CE437B3F01}"/>
              </a:ext>
            </a:extLst>
          </p:cNvPr>
          <p:cNvPicPr>
            <a:picLocks noChangeAspect="1"/>
          </p:cNvPicPr>
          <p:nvPr/>
        </p:nvPicPr>
        <p:blipFill>
          <a:blip r:embed="rId3"/>
          <a:stretch>
            <a:fillRect/>
          </a:stretch>
        </p:blipFill>
        <p:spPr>
          <a:xfrm>
            <a:off x="1402780" y="1259125"/>
            <a:ext cx="7021170" cy="331647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Aperçu du site </a:t>
            </a:r>
            <a:endParaRPr dirty="0"/>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56BB43CB-1C9D-E870-03EA-09C14B0EB918}"/>
              </a:ext>
            </a:extLst>
          </p:cNvPr>
          <p:cNvPicPr>
            <a:picLocks noChangeAspect="1"/>
          </p:cNvPicPr>
          <p:nvPr/>
        </p:nvPicPr>
        <p:blipFill>
          <a:blip r:embed="rId3"/>
          <a:stretch>
            <a:fillRect/>
          </a:stretch>
        </p:blipFill>
        <p:spPr>
          <a:xfrm>
            <a:off x="1362089" y="1224533"/>
            <a:ext cx="7074642" cy="2915950"/>
          </a:xfrm>
          <a:prstGeom prst="rect">
            <a:avLst/>
          </a:prstGeom>
        </p:spPr>
      </p:pic>
    </p:spTree>
    <p:extLst>
      <p:ext uri="{BB962C8B-B14F-4D97-AF65-F5344CB8AC3E}">
        <p14:creationId xmlns:p14="http://schemas.microsoft.com/office/powerpoint/2010/main" val="1589913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Aperçu du site </a:t>
            </a:r>
            <a:endParaRPr dirty="0"/>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8B98F93E-077A-EF44-77B5-6E9270B3A954}"/>
              </a:ext>
            </a:extLst>
          </p:cNvPr>
          <p:cNvPicPr>
            <a:picLocks noChangeAspect="1"/>
          </p:cNvPicPr>
          <p:nvPr/>
        </p:nvPicPr>
        <p:blipFill>
          <a:blip r:embed="rId3"/>
          <a:stretch>
            <a:fillRect/>
          </a:stretch>
        </p:blipFill>
        <p:spPr>
          <a:xfrm>
            <a:off x="1428733" y="1222680"/>
            <a:ext cx="7009294" cy="3317856"/>
          </a:xfrm>
          <a:prstGeom prst="rect">
            <a:avLst/>
          </a:prstGeom>
        </p:spPr>
      </p:pic>
    </p:spTree>
    <p:extLst>
      <p:ext uri="{BB962C8B-B14F-4D97-AF65-F5344CB8AC3E}">
        <p14:creationId xmlns:p14="http://schemas.microsoft.com/office/powerpoint/2010/main" val="4030461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Aperçu du site </a:t>
            </a:r>
            <a:endParaRPr dirty="0"/>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F8FDC3DE-5CA2-5924-C6B2-2F059C74A064}"/>
              </a:ext>
            </a:extLst>
          </p:cNvPr>
          <p:cNvPicPr>
            <a:picLocks noChangeAspect="1"/>
          </p:cNvPicPr>
          <p:nvPr/>
        </p:nvPicPr>
        <p:blipFill>
          <a:blip r:embed="rId3"/>
          <a:stretch>
            <a:fillRect/>
          </a:stretch>
        </p:blipFill>
        <p:spPr>
          <a:xfrm>
            <a:off x="1382595" y="1245336"/>
            <a:ext cx="7054536" cy="2504547"/>
          </a:xfrm>
          <a:prstGeom prst="rect">
            <a:avLst/>
          </a:prstGeom>
        </p:spPr>
      </p:pic>
    </p:spTree>
    <p:extLst>
      <p:ext uri="{BB962C8B-B14F-4D97-AF65-F5344CB8AC3E}">
        <p14:creationId xmlns:p14="http://schemas.microsoft.com/office/powerpoint/2010/main" val="2486280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47597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4182000"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88802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1475975"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4182000"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6888025"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txBox="1">
            <a:spLocks noGrp="1"/>
          </p:cNvSpPr>
          <p:nvPr>
            <p:ph type="title"/>
          </p:nvPr>
        </p:nvSpPr>
        <p:spPr>
          <a:xfrm>
            <a:off x="713224" y="1835250"/>
            <a:ext cx="2507054"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Contexte général </a:t>
            </a:r>
            <a:endParaRPr dirty="0"/>
          </a:p>
        </p:txBody>
      </p:sp>
      <p:sp>
        <p:nvSpPr>
          <p:cNvPr id="366" name="Google Shape;366;p32"/>
          <p:cNvSpPr txBox="1">
            <a:spLocks noGrp="1"/>
          </p:cNvSpPr>
          <p:nvPr>
            <p:ph type="title" idx="2"/>
          </p:nvPr>
        </p:nvSpPr>
        <p:spPr>
          <a:xfrm>
            <a:off x="693624" y="3655831"/>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limites </a:t>
            </a:r>
            <a:endParaRPr dirty="0"/>
          </a:p>
        </p:txBody>
      </p:sp>
      <p:sp>
        <p:nvSpPr>
          <p:cNvPr id="368" name="Google Shape;368;p32"/>
          <p:cNvSpPr txBox="1">
            <a:spLocks noGrp="1"/>
          </p:cNvSpPr>
          <p:nvPr>
            <p:ph type="title" idx="4"/>
          </p:nvPr>
        </p:nvSpPr>
        <p:spPr>
          <a:xfrm>
            <a:off x="3498764" y="394433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Méthodologie de veille</a:t>
            </a:r>
            <a:endParaRPr dirty="0"/>
          </a:p>
        </p:txBody>
      </p:sp>
      <p:sp>
        <p:nvSpPr>
          <p:cNvPr id="369" name="Google Shape;369;p32"/>
          <p:cNvSpPr txBox="1">
            <a:spLocks noGrp="1"/>
          </p:cNvSpPr>
          <p:nvPr>
            <p:ph type="title" idx="6"/>
          </p:nvPr>
        </p:nvSpPr>
        <p:spPr>
          <a:xfrm>
            <a:off x="3498764" y="2037031"/>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IA &amp; ballons connEctés </a:t>
            </a:r>
            <a:endParaRPr dirty="0"/>
          </a:p>
        </p:txBody>
      </p:sp>
      <p:sp>
        <p:nvSpPr>
          <p:cNvPr id="361" name="Google Shape;361;p32"/>
          <p:cNvSpPr txBox="1">
            <a:spLocks noGrp="1"/>
          </p:cNvSpPr>
          <p:nvPr>
            <p:ph type="title" idx="8"/>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62" name="Google Shape;362;p32"/>
          <p:cNvSpPr txBox="1">
            <a:spLocks noGrp="1"/>
          </p:cNvSpPr>
          <p:nvPr>
            <p:ph type="title" idx="9"/>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70" name="Google Shape;370;p32"/>
          <p:cNvSpPr txBox="1">
            <a:spLocks noGrp="1"/>
          </p:cNvSpPr>
          <p:nvPr>
            <p:ph type="title" idx="1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1" name="Google Shape;371;p32"/>
          <p:cNvSpPr txBox="1">
            <a:spLocks noGrp="1"/>
          </p:cNvSpPr>
          <p:nvPr>
            <p:ph type="title" idx="1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63" name="Google Shape;363;p32"/>
          <p:cNvSpPr txBox="1">
            <a:spLocks noGrp="1"/>
          </p:cNvSpPr>
          <p:nvPr>
            <p:ph type="title" idx="15"/>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Aperçu du site </a:t>
            </a:r>
            <a:endParaRPr dirty="0"/>
          </a:p>
        </p:txBody>
      </p:sp>
      <p:sp>
        <p:nvSpPr>
          <p:cNvPr id="373" name="Google Shape;373;p32"/>
          <p:cNvSpPr txBox="1">
            <a:spLocks noGrp="1"/>
          </p:cNvSpPr>
          <p:nvPr>
            <p:ph type="title" idx="17"/>
          </p:nvPr>
        </p:nvSpPr>
        <p:spPr>
          <a:xfrm>
            <a:off x="6162516" y="1812402"/>
            <a:ext cx="2305500" cy="5347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Les avantages</a:t>
            </a:r>
            <a:endParaRPr dirty="0"/>
          </a:p>
        </p:txBody>
      </p:sp>
      <p:sp>
        <p:nvSpPr>
          <p:cNvPr id="375" name="Google Shape;375;p32"/>
          <p:cNvSpPr txBox="1">
            <a:spLocks noGrp="1"/>
          </p:cNvSpPr>
          <p:nvPr>
            <p:ph type="title" idx="19"/>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76" name="Google Shape;376;p32"/>
          <p:cNvSpPr txBox="1">
            <a:spLocks noGrp="1"/>
          </p:cNvSpPr>
          <p:nvPr>
            <p:ph type="title" idx="20"/>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60" name="Google Shape;360;p32"/>
          <p:cNvSpPr txBox="1">
            <a:spLocks noGrp="1"/>
          </p:cNvSpPr>
          <p:nvPr>
            <p:ph type="title" idx="21"/>
          </p:nvPr>
        </p:nvSpPr>
        <p:spPr>
          <a:xfrm>
            <a:off x="719100" y="621655"/>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PLAN</a:t>
            </a:r>
            <a:endParaRPr dirty="0"/>
          </a:p>
        </p:txBody>
      </p:sp>
      <p:grpSp>
        <p:nvGrpSpPr>
          <p:cNvPr id="377" name="Google Shape;377;p32"/>
          <p:cNvGrpSpPr/>
          <p:nvPr/>
        </p:nvGrpSpPr>
        <p:grpSpPr>
          <a:xfrm rot="5400000">
            <a:off x="8179407" y="4316346"/>
            <a:ext cx="288601" cy="1096693"/>
            <a:chOff x="1006700" y="2603975"/>
            <a:chExt cx="55450" cy="210700"/>
          </a:xfrm>
        </p:grpSpPr>
        <p:sp>
          <p:nvSpPr>
            <p:cNvPr id="378" name="Google Shape;378;p3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29E66836-329E-55AB-AED4-7A138D688CC4}"/>
              </a:ext>
            </a:extLst>
          </p:cNvPr>
          <p:cNvPicPr>
            <a:picLocks noChangeAspect="1"/>
          </p:cNvPicPr>
          <p:nvPr/>
        </p:nvPicPr>
        <p:blipFill>
          <a:blip r:embed="rId3"/>
          <a:stretch>
            <a:fillRect/>
          </a:stretch>
        </p:blipFill>
        <p:spPr>
          <a:xfrm>
            <a:off x="7775360" y="556801"/>
            <a:ext cx="518205" cy="524301"/>
          </a:xfrm>
          <a:prstGeom prst="rect">
            <a:avLst/>
          </a:prstGeom>
        </p:spPr>
      </p:pic>
      <p:pic>
        <p:nvPicPr>
          <p:cNvPr id="3" name="Image 2">
            <a:extLst>
              <a:ext uri="{FF2B5EF4-FFF2-40B4-BE49-F238E27FC236}">
                <a16:creationId xmlns:a16="http://schemas.microsoft.com/office/drawing/2014/main" id="{B345FDAF-7D72-8472-C146-DCF4B88A585C}"/>
              </a:ext>
            </a:extLst>
          </p:cNvPr>
          <p:cNvPicPr>
            <a:picLocks noChangeAspect="1"/>
          </p:cNvPicPr>
          <p:nvPr/>
        </p:nvPicPr>
        <p:blipFill>
          <a:blip r:embed="rId4"/>
          <a:stretch>
            <a:fillRect/>
          </a:stretch>
        </p:blipFill>
        <p:spPr>
          <a:xfrm>
            <a:off x="780310" y="587283"/>
            <a:ext cx="341406" cy="46333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Aperçu du site </a:t>
            </a:r>
            <a:endParaRPr dirty="0"/>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 5">
            <a:extLst>
              <a:ext uri="{FF2B5EF4-FFF2-40B4-BE49-F238E27FC236}">
                <a16:creationId xmlns:a16="http://schemas.microsoft.com/office/drawing/2014/main" id="{061B97A3-D58A-BE47-58F0-48438E2C4DBD}"/>
              </a:ext>
            </a:extLst>
          </p:cNvPr>
          <p:cNvPicPr>
            <a:picLocks noChangeAspect="1"/>
          </p:cNvPicPr>
          <p:nvPr/>
        </p:nvPicPr>
        <p:blipFill>
          <a:blip r:embed="rId3"/>
          <a:stretch>
            <a:fillRect/>
          </a:stretch>
        </p:blipFill>
        <p:spPr>
          <a:xfrm>
            <a:off x="1468348" y="1260336"/>
            <a:ext cx="6955602" cy="3198695"/>
          </a:xfrm>
          <a:prstGeom prst="rect">
            <a:avLst/>
          </a:prstGeom>
        </p:spPr>
      </p:pic>
    </p:spTree>
    <p:extLst>
      <p:ext uri="{BB962C8B-B14F-4D97-AF65-F5344CB8AC3E}">
        <p14:creationId xmlns:p14="http://schemas.microsoft.com/office/powerpoint/2010/main" val="4249120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Aperçu du site </a:t>
            </a:r>
            <a:endParaRPr dirty="0"/>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40B13A58-8FBE-D7B3-8F00-E3DB18A402B3}"/>
              </a:ext>
            </a:extLst>
          </p:cNvPr>
          <p:cNvPicPr>
            <a:picLocks noChangeAspect="1"/>
          </p:cNvPicPr>
          <p:nvPr/>
        </p:nvPicPr>
        <p:blipFill>
          <a:blip r:embed="rId3"/>
          <a:stretch>
            <a:fillRect/>
          </a:stretch>
        </p:blipFill>
        <p:spPr>
          <a:xfrm>
            <a:off x="1375375" y="1234226"/>
            <a:ext cx="7048575" cy="3246844"/>
          </a:xfrm>
          <a:prstGeom prst="rect">
            <a:avLst/>
          </a:prstGeom>
        </p:spPr>
      </p:pic>
    </p:spTree>
    <p:extLst>
      <p:ext uri="{BB962C8B-B14F-4D97-AF65-F5344CB8AC3E}">
        <p14:creationId xmlns:p14="http://schemas.microsoft.com/office/powerpoint/2010/main" val="2465410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3"/>
        <p:cNvGrpSpPr/>
        <p:nvPr/>
      </p:nvGrpSpPr>
      <p:grpSpPr>
        <a:xfrm>
          <a:off x="0" y="0"/>
          <a:ext cx="0" cy="0"/>
          <a:chOff x="0" y="0"/>
          <a:chExt cx="0" cy="0"/>
        </a:xfrm>
      </p:grpSpPr>
      <p:pic>
        <p:nvPicPr>
          <p:cNvPr id="664" name="Google Shape;664;p39"/>
          <p:cNvPicPr preferRelativeResize="0"/>
          <p:nvPr/>
        </p:nvPicPr>
        <p:blipFill rotWithShape="1">
          <a:blip r:embed="rId4">
            <a:alphaModFix amt="75000"/>
          </a:blip>
          <a:srcRect l="11847" t="10080"/>
          <a:stretch/>
        </p:blipFill>
        <p:spPr>
          <a:xfrm>
            <a:off x="-123825" y="-190500"/>
            <a:ext cx="6008724" cy="3794975"/>
          </a:xfrm>
          <a:prstGeom prst="rect">
            <a:avLst/>
          </a:prstGeom>
          <a:noFill/>
          <a:ln>
            <a:noFill/>
          </a:ln>
        </p:spPr>
      </p:pic>
      <p:pic>
        <p:nvPicPr>
          <p:cNvPr id="665" name="Google Shape;665;p39"/>
          <p:cNvPicPr preferRelativeResize="0"/>
          <p:nvPr/>
        </p:nvPicPr>
        <p:blipFill rotWithShape="1">
          <a:blip r:embed="rId4">
            <a:alphaModFix amt="75000"/>
          </a:blip>
          <a:srcRect l="15261" t="6068"/>
          <a:stretch/>
        </p:blipFill>
        <p:spPr>
          <a:xfrm rot="-10799997">
            <a:off x="4324348" y="1876426"/>
            <a:ext cx="5162552" cy="3543296"/>
          </a:xfrm>
          <a:prstGeom prst="rect">
            <a:avLst/>
          </a:prstGeom>
          <a:noFill/>
          <a:ln>
            <a:noFill/>
          </a:ln>
        </p:spPr>
      </p:pic>
      <p:sp>
        <p:nvSpPr>
          <p:cNvPr id="666" name="Google Shape;666;p39"/>
          <p:cNvSpPr txBox="1">
            <a:spLocks noGrp="1"/>
          </p:cNvSpPr>
          <p:nvPr>
            <p:ph type="title"/>
          </p:nvPr>
        </p:nvSpPr>
        <p:spPr>
          <a:xfrm rot="300">
            <a:off x="551548" y="3000875"/>
            <a:ext cx="3433500" cy="120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Merci pour votre attention </a:t>
            </a:r>
            <a:endParaRPr dirty="0"/>
          </a:p>
        </p:txBody>
      </p:sp>
      <p:grpSp>
        <p:nvGrpSpPr>
          <p:cNvPr id="667" name="Google Shape;667;p39"/>
          <p:cNvGrpSpPr/>
          <p:nvPr/>
        </p:nvGrpSpPr>
        <p:grpSpPr>
          <a:xfrm rot="5400000">
            <a:off x="8054157" y="-219079"/>
            <a:ext cx="288601" cy="1096693"/>
            <a:chOff x="1006700" y="2603975"/>
            <a:chExt cx="55450" cy="210700"/>
          </a:xfrm>
        </p:grpSpPr>
        <p:sp>
          <p:nvSpPr>
            <p:cNvPr id="668" name="Google Shape;668;p3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9"/>
          <p:cNvGrpSpPr/>
          <p:nvPr/>
        </p:nvGrpSpPr>
        <p:grpSpPr>
          <a:xfrm>
            <a:off x="8048032" y="663863"/>
            <a:ext cx="820307" cy="763275"/>
            <a:chOff x="827350" y="3629733"/>
            <a:chExt cx="1431600" cy="1332067"/>
          </a:xfrm>
        </p:grpSpPr>
        <p:sp>
          <p:nvSpPr>
            <p:cNvPr id="675" name="Google Shape;675;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17" name="Image 16">
            <a:extLst>
              <a:ext uri="{FF2B5EF4-FFF2-40B4-BE49-F238E27FC236}">
                <a16:creationId xmlns:a16="http://schemas.microsoft.com/office/drawing/2014/main" id="{26EA4ED9-DA68-4711-702F-6B2669F6033E}"/>
              </a:ext>
            </a:extLst>
          </p:cNvPr>
          <p:cNvPicPr>
            <a:picLocks noChangeAspect="1"/>
          </p:cNvPicPr>
          <p:nvPr/>
        </p:nvPicPr>
        <p:blipFill rotWithShape="1">
          <a:blip r:embed="rId3"/>
          <a:srcRect t="5544"/>
          <a:stretch/>
        </p:blipFill>
        <p:spPr>
          <a:xfrm>
            <a:off x="4926249" y="1125033"/>
            <a:ext cx="3860942" cy="2844915"/>
          </a:xfrm>
          <a:prstGeom prst="rect">
            <a:avLst/>
          </a:prstGeom>
          <a:ln>
            <a:noFill/>
          </a:ln>
          <a:effectLst>
            <a:softEdge rad="112500"/>
          </a:effectLst>
        </p:spPr>
      </p:pic>
      <p:sp>
        <p:nvSpPr>
          <p:cNvPr id="939" name="Google Shape;939;p46"/>
          <p:cNvSpPr/>
          <p:nvPr/>
        </p:nvSpPr>
        <p:spPr>
          <a:xfrm>
            <a:off x="284621" y="1095015"/>
            <a:ext cx="4556892" cy="2885817"/>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46"/>
          <p:cNvGrpSpPr/>
          <p:nvPr/>
        </p:nvGrpSpPr>
        <p:grpSpPr>
          <a:xfrm rot="5400000">
            <a:off x="728514" y="4287108"/>
            <a:ext cx="288601" cy="1096693"/>
            <a:chOff x="1006700" y="2603975"/>
            <a:chExt cx="55450" cy="210700"/>
          </a:xfrm>
        </p:grpSpPr>
        <p:sp>
          <p:nvSpPr>
            <p:cNvPr id="944" name="Google Shape;944;p4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6"/>
          <p:cNvGrpSpPr/>
          <p:nvPr/>
        </p:nvGrpSpPr>
        <p:grpSpPr>
          <a:xfrm>
            <a:off x="7921987" y="3917669"/>
            <a:ext cx="1017582" cy="946700"/>
            <a:chOff x="827350" y="3629733"/>
            <a:chExt cx="1431600" cy="1332067"/>
          </a:xfrm>
        </p:grpSpPr>
        <p:sp>
          <p:nvSpPr>
            <p:cNvPr id="951" name="Google Shape;951;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46"/>
          <p:cNvGrpSpPr/>
          <p:nvPr/>
        </p:nvGrpSpPr>
        <p:grpSpPr>
          <a:xfrm>
            <a:off x="7379477" y="4313619"/>
            <a:ext cx="437354" cy="406680"/>
            <a:chOff x="827350" y="3629733"/>
            <a:chExt cx="1431600" cy="1332067"/>
          </a:xfrm>
        </p:grpSpPr>
        <p:sp>
          <p:nvSpPr>
            <p:cNvPr id="955" name="Google Shape;955;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6"/>
          <p:cNvGrpSpPr/>
          <p:nvPr/>
        </p:nvGrpSpPr>
        <p:grpSpPr>
          <a:xfrm>
            <a:off x="8035905" y="3275506"/>
            <a:ext cx="572068" cy="532028"/>
            <a:chOff x="827350" y="3629733"/>
            <a:chExt cx="1431600" cy="1332067"/>
          </a:xfrm>
        </p:grpSpPr>
        <p:sp>
          <p:nvSpPr>
            <p:cNvPr id="959" name="Google Shape;959;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 4">
            <a:extLst>
              <a:ext uri="{FF2B5EF4-FFF2-40B4-BE49-F238E27FC236}">
                <a16:creationId xmlns:a16="http://schemas.microsoft.com/office/drawing/2014/main" id="{994E283C-1434-81F7-39B7-BA51A4DD6507}"/>
              </a:ext>
            </a:extLst>
          </p:cNvPr>
          <p:cNvPicPr>
            <a:picLocks noChangeAspect="1"/>
          </p:cNvPicPr>
          <p:nvPr/>
        </p:nvPicPr>
        <p:blipFill>
          <a:blip r:embed="rId4"/>
          <a:stretch>
            <a:fillRect/>
          </a:stretch>
        </p:blipFill>
        <p:spPr>
          <a:xfrm>
            <a:off x="863299" y="146436"/>
            <a:ext cx="7718205" cy="640135"/>
          </a:xfrm>
          <a:prstGeom prst="rect">
            <a:avLst/>
          </a:prstGeom>
        </p:spPr>
      </p:pic>
      <p:sp>
        <p:nvSpPr>
          <p:cNvPr id="7" name="ZoneTexte 6">
            <a:extLst>
              <a:ext uri="{FF2B5EF4-FFF2-40B4-BE49-F238E27FC236}">
                <a16:creationId xmlns:a16="http://schemas.microsoft.com/office/drawing/2014/main" id="{E56328CD-8AF3-0B8A-7C3F-E75C7DA92497}"/>
              </a:ext>
            </a:extLst>
          </p:cNvPr>
          <p:cNvSpPr txBox="1"/>
          <p:nvPr/>
        </p:nvSpPr>
        <p:spPr>
          <a:xfrm>
            <a:off x="829517" y="259526"/>
            <a:ext cx="7957674" cy="400110"/>
          </a:xfrm>
          <a:prstGeom prst="rect">
            <a:avLst/>
          </a:prstGeom>
          <a:noFill/>
        </p:spPr>
        <p:txBody>
          <a:bodyPr wrap="square">
            <a:spAutoFit/>
          </a:bodyPr>
          <a:lstStyle/>
          <a:p>
            <a:pPr lvl="0" algn="ctr"/>
            <a:r>
              <a:rPr lang="fr-FR" sz="2000" b="1" dirty="0">
                <a:solidFill>
                  <a:srgbClr val="ECECF1"/>
                </a:solidFill>
                <a:latin typeface="Tw Cen MT" panose="020B0602020104020603" pitchFamily="34" charset="0"/>
              </a:rPr>
              <a:t>Contexte général sur l'utilisation de la technologie dans le sport</a:t>
            </a:r>
            <a:endParaRPr lang="en-US" sz="2000" b="1" dirty="0">
              <a:solidFill>
                <a:srgbClr val="ECECF1"/>
              </a:solidFill>
              <a:latin typeface="Tw Cen MT" panose="020B0602020104020603" pitchFamily="34" charset="0"/>
            </a:endParaRPr>
          </a:p>
        </p:txBody>
      </p:sp>
      <p:pic>
        <p:nvPicPr>
          <p:cNvPr id="8" name="Image 7">
            <a:extLst>
              <a:ext uri="{FF2B5EF4-FFF2-40B4-BE49-F238E27FC236}">
                <a16:creationId xmlns:a16="http://schemas.microsoft.com/office/drawing/2014/main" id="{6C533D33-EB14-1BFA-93E7-B6F5D58EC5D2}"/>
              </a:ext>
            </a:extLst>
          </p:cNvPr>
          <p:cNvPicPr>
            <a:picLocks noChangeAspect="1"/>
          </p:cNvPicPr>
          <p:nvPr/>
        </p:nvPicPr>
        <p:blipFill>
          <a:blip r:embed="rId5"/>
          <a:stretch>
            <a:fillRect/>
          </a:stretch>
        </p:blipFill>
        <p:spPr>
          <a:xfrm>
            <a:off x="155845" y="279722"/>
            <a:ext cx="457240" cy="457240"/>
          </a:xfrm>
          <a:prstGeom prst="rect">
            <a:avLst/>
          </a:prstGeom>
        </p:spPr>
      </p:pic>
      <p:pic>
        <p:nvPicPr>
          <p:cNvPr id="9" name="Image 8">
            <a:extLst>
              <a:ext uri="{FF2B5EF4-FFF2-40B4-BE49-F238E27FC236}">
                <a16:creationId xmlns:a16="http://schemas.microsoft.com/office/drawing/2014/main" id="{88ECEFBA-F75B-0D9F-7634-F89AB2EB7135}"/>
              </a:ext>
            </a:extLst>
          </p:cNvPr>
          <p:cNvPicPr>
            <a:picLocks noChangeAspect="1"/>
          </p:cNvPicPr>
          <p:nvPr/>
        </p:nvPicPr>
        <p:blipFill>
          <a:blip r:embed="rId6"/>
          <a:stretch>
            <a:fillRect/>
          </a:stretch>
        </p:blipFill>
        <p:spPr>
          <a:xfrm>
            <a:off x="132426" y="4063811"/>
            <a:ext cx="384081" cy="463336"/>
          </a:xfrm>
          <a:prstGeom prst="rect">
            <a:avLst/>
          </a:prstGeom>
        </p:spPr>
      </p:pic>
      <p:sp>
        <p:nvSpPr>
          <p:cNvPr id="14" name="ZoneTexte 13">
            <a:extLst>
              <a:ext uri="{FF2B5EF4-FFF2-40B4-BE49-F238E27FC236}">
                <a16:creationId xmlns:a16="http://schemas.microsoft.com/office/drawing/2014/main" id="{72166931-6F1D-8D69-BFEB-3AAD98ACD3F7}"/>
              </a:ext>
            </a:extLst>
          </p:cNvPr>
          <p:cNvSpPr txBox="1"/>
          <p:nvPr/>
        </p:nvSpPr>
        <p:spPr>
          <a:xfrm>
            <a:off x="350867" y="1189461"/>
            <a:ext cx="4499401" cy="2677656"/>
          </a:xfrm>
          <a:prstGeom prst="rect">
            <a:avLst/>
          </a:prstGeom>
          <a:noFill/>
        </p:spPr>
        <p:txBody>
          <a:bodyPr wrap="square" rtlCol="0">
            <a:spAutoFit/>
          </a:bodyPr>
          <a:lstStyle/>
          <a:p>
            <a:pPr algn="just"/>
            <a:r>
              <a:rPr lang="fr-FR" b="0" i="0" dirty="0">
                <a:solidFill>
                  <a:srgbClr val="D1D5DB"/>
                </a:solidFill>
                <a:effectLst/>
                <a:latin typeface="Söhne"/>
              </a:rPr>
              <a:t>Le football est l'un des sports les plus populaires au monde, </a:t>
            </a:r>
          </a:p>
          <a:p>
            <a:pPr algn="just"/>
            <a:r>
              <a:rPr lang="fr-FR" b="0" i="0" dirty="0">
                <a:solidFill>
                  <a:srgbClr val="D1D5DB"/>
                </a:solidFill>
                <a:effectLst/>
                <a:latin typeface="Söhne"/>
              </a:rPr>
              <a:t>avec des millions de fans et des milliards de dollars générés </a:t>
            </a:r>
          </a:p>
          <a:p>
            <a:pPr algn="just"/>
            <a:r>
              <a:rPr lang="fr-FR" b="0" i="0" dirty="0">
                <a:solidFill>
                  <a:srgbClr val="D1D5DB"/>
                </a:solidFill>
                <a:effectLst/>
                <a:latin typeface="Söhne"/>
              </a:rPr>
              <a:t>chaque année.</a:t>
            </a:r>
          </a:p>
          <a:p>
            <a:pPr algn="just"/>
            <a:endParaRPr lang="fr-FR" b="0" i="0" dirty="0">
              <a:solidFill>
                <a:srgbClr val="D1D5DB"/>
              </a:solidFill>
              <a:effectLst/>
              <a:latin typeface="Söhne"/>
            </a:endParaRPr>
          </a:p>
          <a:p>
            <a:pPr algn="just"/>
            <a:r>
              <a:rPr lang="fr-FR" b="0" i="0" dirty="0">
                <a:solidFill>
                  <a:srgbClr val="D1D5DB"/>
                </a:solidFill>
                <a:effectLst/>
                <a:latin typeface="Söhne"/>
              </a:rPr>
              <a:t>Pour maintenir l'intégrité du jeu, il est essentiel de garantir que les règles sont respectées et que les décisions des arbitres sont justes et précises. </a:t>
            </a:r>
          </a:p>
          <a:p>
            <a:pPr algn="just"/>
            <a:endParaRPr lang="fr-FR" b="0" i="0" dirty="0">
              <a:solidFill>
                <a:srgbClr val="D1D5DB"/>
              </a:solidFill>
              <a:effectLst/>
              <a:latin typeface="Söhne"/>
            </a:endParaRPr>
          </a:p>
          <a:p>
            <a:pPr algn="just"/>
            <a:r>
              <a:rPr lang="fr-FR" b="0" i="0" dirty="0">
                <a:solidFill>
                  <a:srgbClr val="D1D5DB"/>
                </a:solidFill>
                <a:effectLst/>
                <a:latin typeface="Söhne"/>
              </a:rPr>
              <a:t>C’est pourquoi l'utilisation de la technologie, en particulier de l'IA, est de plus en plus courante dans le sport, notamment pour la détection des hors-jeu avec l’aide de ballons connectés. </a:t>
            </a:r>
            <a:endParaRPr lang="fr-FR" dirty="0"/>
          </a:p>
        </p:txBody>
      </p:sp>
      <p:pic>
        <p:nvPicPr>
          <p:cNvPr id="15" name="Image 14">
            <a:extLst>
              <a:ext uri="{FF2B5EF4-FFF2-40B4-BE49-F238E27FC236}">
                <a16:creationId xmlns:a16="http://schemas.microsoft.com/office/drawing/2014/main" id="{343C6809-679C-50F9-0E6E-16F08D1E2684}"/>
              </a:ext>
            </a:extLst>
          </p:cNvPr>
          <p:cNvPicPr>
            <a:picLocks noChangeAspect="1"/>
          </p:cNvPicPr>
          <p:nvPr/>
        </p:nvPicPr>
        <p:blipFill>
          <a:blip r:embed="rId7"/>
          <a:stretch>
            <a:fillRect/>
          </a:stretch>
        </p:blipFill>
        <p:spPr>
          <a:xfrm>
            <a:off x="3692402" y="3857616"/>
            <a:ext cx="1469263" cy="15485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4" name="Image 3">
            <a:extLst>
              <a:ext uri="{FF2B5EF4-FFF2-40B4-BE49-F238E27FC236}">
                <a16:creationId xmlns:a16="http://schemas.microsoft.com/office/drawing/2014/main" id="{788FAC95-9775-14C2-495B-86DD547262A5}"/>
              </a:ext>
            </a:extLst>
          </p:cNvPr>
          <p:cNvPicPr>
            <a:picLocks noChangeAspect="1"/>
          </p:cNvPicPr>
          <p:nvPr/>
        </p:nvPicPr>
        <p:blipFill>
          <a:blip r:embed="rId3"/>
          <a:stretch>
            <a:fillRect/>
          </a:stretch>
        </p:blipFill>
        <p:spPr>
          <a:xfrm>
            <a:off x="5554616" y="924749"/>
            <a:ext cx="3026888" cy="3310069"/>
          </a:xfrm>
          <a:prstGeom prst="rect">
            <a:avLst/>
          </a:prstGeom>
        </p:spPr>
      </p:pic>
      <p:grpSp>
        <p:nvGrpSpPr>
          <p:cNvPr id="950" name="Google Shape;950;p46"/>
          <p:cNvGrpSpPr/>
          <p:nvPr/>
        </p:nvGrpSpPr>
        <p:grpSpPr>
          <a:xfrm>
            <a:off x="8072713" y="4068398"/>
            <a:ext cx="1017582" cy="946700"/>
            <a:chOff x="827350" y="3629733"/>
            <a:chExt cx="1431600" cy="1332067"/>
          </a:xfrm>
        </p:grpSpPr>
        <p:sp>
          <p:nvSpPr>
            <p:cNvPr id="951" name="Google Shape;951;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46"/>
          <p:cNvSpPr/>
          <p:nvPr/>
        </p:nvSpPr>
        <p:spPr>
          <a:xfrm>
            <a:off x="330756" y="1047817"/>
            <a:ext cx="5011915" cy="2855391"/>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46"/>
          <p:cNvGrpSpPr/>
          <p:nvPr/>
        </p:nvGrpSpPr>
        <p:grpSpPr>
          <a:xfrm rot="5400000">
            <a:off x="4650024" y="4123193"/>
            <a:ext cx="288601" cy="1096693"/>
            <a:chOff x="1006700" y="2603975"/>
            <a:chExt cx="55450" cy="210700"/>
          </a:xfrm>
        </p:grpSpPr>
        <p:sp>
          <p:nvSpPr>
            <p:cNvPr id="944" name="Google Shape;944;p4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46"/>
          <p:cNvGrpSpPr/>
          <p:nvPr/>
        </p:nvGrpSpPr>
        <p:grpSpPr>
          <a:xfrm>
            <a:off x="7574103" y="4446708"/>
            <a:ext cx="437354" cy="406680"/>
            <a:chOff x="827350" y="3629733"/>
            <a:chExt cx="1431600" cy="1332067"/>
          </a:xfrm>
        </p:grpSpPr>
        <p:sp>
          <p:nvSpPr>
            <p:cNvPr id="955" name="Google Shape;955;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6"/>
          <p:cNvGrpSpPr/>
          <p:nvPr/>
        </p:nvGrpSpPr>
        <p:grpSpPr>
          <a:xfrm>
            <a:off x="8456271" y="3355194"/>
            <a:ext cx="572068" cy="532028"/>
            <a:chOff x="827350" y="3629733"/>
            <a:chExt cx="1431600" cy="1332067"/>
          </a:xfrm>
        </p:grpSpPr>
        <p:sp>
          <p:nvSpPr>
            <p:cNvPr id="959" name="Google Shape;959;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 4">
            <a:extLst>
              <a:ext uri="{FF2B5EF4-FFF2-40B4-BE49-F238E27FC236}">
                <a16:creationId xmlns:a16="http://schemas.microsoft.com/office/drawing/2014/main" id="{994E283C-1434-81F7-39B7-BA51A4DD6507}"/>
              </a:ext>
            </a:extLst>
          </p:cNvPr>
          <p:cNvPicPr>
            <a:picLocks noChangeAspect="1"/>
          </p:cNvPicPr>
          <p:nvPr/>
        </p:nvPicPr>
        <p:blipFill>
          <a:blip r:embed="rId4"/>
          <a:stretch>
            <a:fillRect/>
          </a:stretch>
        </p:blipFill>
        <p:spPr>
          <a:xfrm>
            <a:off x="863299" y="75396"/>
            <a:ext cx="7718205" cy="640135"/>
          </a:xfrm>
          <a:prstGeom prst="rect">
            <a:avLst/>
          </a:prstGeom>
        </p:spPr>
      </p:pic>
      <p:sp>
        <p:nvSpPr>
          <p:cNvPr id="7" name="ZoneTexte 6">
            <a:extLst>
              <a:ext uri="{FF2B5EF4-FFF2-40B4-BE49-F238E27FC236}">
                <a16:creationId xmlns:a16="http://schemas.microsoft.com/office/drawing/2014/main" id="{E56328CD-8AF3-0B8A-7C3F-E75C7DA92497}"/>
              </a:ext>
            </a:extLst>
          </p:cNvPr>
          <p:cNvSpPr txBox="1"/>
          <p:nvPr/>
        </p:nvSpPr>
        <p:spPr>
          <a:xfrm>
            <a:off x="1140624" y="107560"/>
            <a:ext cx="7018781" cy="523220"/>
          </a:xfrm>
          <a:prstGeom prst="rect">
            <a:avLst/>
          </a:prstGeom>
          <a:noFill/>
        </p:spPr>
        <p:txBody>
          <a:bodyPr wrap="square">
            <a:spAutoFit/>
          </a:bodyPr>
          <a:lstStyle/>
          <a:p>
            <a:pPr algn="ctr"/>
            <a:r>
              <a:rPr lang="fr-FR" sz="2800" b="1" dirty="0">
                <a:solidFill>
                  <a:srgbClr val="ECECF1"/>
                </a:solidFill>
                <a:latin typeface="Tw Cen MT" panose="020B0602020104020603" pitchFamily="34" charset="0"/>
              </a:rPr>
              <a:t>IA &amp; Ballons connectés</a:t>
            </a:r>
            <a:endParaRPr lang="en-US" sz="2800" b="1" dirty="0">
              <a:solidFill>
                <a:srgbClr val="ECECF1"/>
              </a:solidFill>
              <a:latin typeface="Tw Cen MT" panose="020B0602020104020603" pitchFamily="34" charset="0"/>
            </a:endParaRPr>
          </a:p>
        </p:txBody>
      </p:sp>
      <p:pic>
        <p:nvPicPr>
          <p:cNvPr id="8" name="Image 7">
            <a:extLst>
              <a:ext uri="{FF2B5EF4-FFF2-40B4-BE49-F238E27FC236}">
                <a16:creationId xmlns:a16="http://schemas.microsoft.com/office/drawing/2014/main" id="{6C533D33-EB14-1BFA-93E7-B6F5D58EC5D2}"/>
              </a:ext>
            </a:extLst>
          </p:cNvPr>
          <p:cNvPicPr>
            <a:picLocks noChangeAspect="1"/>
          </p:cNvPicPr>
          <p:nvPr/>
        </p:nvPicPr>
        <p:blipFill>
          <a:blip r:embed="rId5"/>
          <a:stretch>
            <a:fillRect/>
          </a:stretch>
        </p:blipFill>
        <p:spPr>
          <a:xfrm>
            <a:off x="155845" y="279722"/>
            <a:ext cx="457240" cy="457240"/>
          </a:xfrm>
          <a:prstGeom prst="rect">
            <a:avLst/>
          </a:prstGeom>
        </p:spPr>
      </p:pic>
      <p:sp>
        <p:nvSpPr>
          <p:cNvPr id="14" name="ZoneTexte 13">
            <a:extLst>
              <a:ext uri="{FF2B5EF4-FFF2-40B4-BE49-F238E27FC236}">
                <a16:creationId xmlns:a16="http://schemas.microsoft.com/office/drawing/2014/main" id="{72166931-6F1D-8D69-BFEB-3AAD98ACD3F7}"/>
              </a:ext>
            </a:extLst>
          </p:cNvPr>
          <p:cNvSpPr txBox="1"/>
          <p:nvPr/>
        </p:nvSpPr>
        <p:spPr>
          <a:xfrm>
            <a:off x="384465" y="1194774"/>
            <a:ext cx="4723316" cy="2708434"/>
          </a:xfrm>
          <a:prstGeom prst="rect">
            <a:avLst/>
          </a:prstGeom>
          <a:noFill/>
        </p:spPr>
        <p:txBody>
          <a:bodyPr wrap="square" rtlCol="0">
            <a:spAutoFit/>
          </a:bodyPr>
          <a:lstStyle/>
          <a:p>
            <a:pPr algn="just"/>
            <a:r>
              <a:rPr lang="fr-FR" sz="1200" b="0" i="0" dirty="0">
                <a:solidFill>
                  <a:srgbClr val="D1D5DB"/>
                </a:solidFill>
                <a:effectLst/>
                <a:latin typeface="Söhne"/>
              </a:rPr>
              <a:t>La détection des hors-jeux est un défi pour les arbitres et les juges de ligne, car il est difficile de déterminer avec précision si un joueur est en position de hors-jeu. C'est là que l'IA intervient.</a:t>
            </a:r>
          </a:p>
          <a:p>
            <a:pPr algn="just"/>
            <a:endParaRPr lang="fr-FR" sz="1200" dirty="0">
              <a:solidFill>
                <a:srgbClr val="D1D5DB"/>
              </a:solidFill>
              <a:latin typeface="Söhne"/>
            </a:endParaRPr>
          </a:p>
          <a:p>
            <a:pPr algn="just"/>
            <a:r>
              <a:rPr lang="fr-FR" sz="1200" b="0" i="0" dirty="0">
                <a:solidFill>
                  <a:srgbClr val="D1D5DB"/>
                </a:solidFill>
                <a:effectLst/>
                <a:latin typeface="Söhne"/>
              </a:rPr>
              <a:t>Les ballons connectés en eux-mêmes ne détectent pas les hors-jeu. Cependant, ils </a:t>
            </a:r>
            <a:r>
              <a:rPr lang="fr-FR" sz="1200" dirty="0">
                <a:solidFill>
                  <a:srgbClr val="D1D5DB"/>
                </a:solidFill>
                <a:latin typeface="Söhne"/>
              </a:rPr>
              <a:t>sont </a:t>
            </a:r>
            <a:r>
              <a:rPr lang="fr-FR" sz="1200" b="0" i="0" dirty="0">
                <a:solidFill>
                  <a:srgbClr val="D1D5DB"/>
                </a:solidFill>
                <a:effectLst/>
                <a:latin typeface="Söhne"/>
              </a:rPr>
              <a:t>utilisés conjointement avec des systèmes d'IA pour aider à détecter les hors-jeux. </a:t>
            </a:r>
          </a:p>
          <a:p>
            <a:pPr algn="just"/>
            <a:endParaRPr lang="fr-FR" sz="1200" b="0" i="0" dirty="0">
              <a:solidFill>
                <a:srgbClr val="D1D5DB"/>
              </a:solidFill>
              <a:effectLst/>
              <a:latin typeface="Söhne"/>
            </a:endParaRPr>
          </a:p>
          <a:p>
            <a:pPr algn="just"/>
            <a:r>
              <a:rPr lang="fr-FR" sz="1200" b="0" i="0" dirty="0">
                <a:solidFill>
                  <a:srgbClr val="D1D5DB"/>
                </a:solidFill>
                <a:effectLst/>
                <a:latin typeface="Söhne"/>
              </a:rPr>
              <a:t>Ces données peuvent être utilisées pour fournir des informations en temps réel pour les aider dans l’utilisation de la VAR, comme la distance parcourue par un joueur ou la précision d'un coup franc et </a:t>
            </a:r>
            <a:r>
              <a:rPr lang="fr-FR" sz="1200" dirty="0">
                <a:solidFill>
                  <a:srgbClr val="D1D5DB"/>
                </a:solidFill>
                <a:latin typeface="Söhne"/>
              </a:rPr>
              <a:t>c</a:t>
            </a:r>
            <a:r>
              <a:rPr lang="fr-FR" sz="1200" b="0" i="0" dirty="0">
                <a:solidFill>
                  <a:srgbClr val="D1D5DB"/>
                </a:solidFill>
                <a:effectLst/>
                <a:latin typeface="Söhne"/>
              </a:rPr>
              <a:t>es données sont ensuite transmises à des systèmes d'IA qui les analysent pour déterminer si un joueur est en position de hors-jeu ou non. </a:t>
            </a:r>
            <a:endParaRPr lang="fr-FR" dirty="0">
              <a:solidFill>
                <a:srgbClr val="D1D5DB"/>
              </a:solidFill>
              <a:latin typeface="Söhne"/>
            </a:endParaRPr>
          </a:p>
          <a:p>
            <a:pPr algn="just"/>
            <a:endParaRPr lang="fr-FR" dirty="0"/>
          </a:p>
        </p:txBody>
      </p:sp>
      <p:pic>
        <p:nvPicPr>
          <p:cNvPr id="6" name="Image 5">
            <a:extLst>
              <a:ext uri="{FF2B5EF4-FFF2-40B4-BE49-F238E27FC236}">
                <a16:creationId xmlns:a16="http://schemas.microsoft.com/office/drawing/2014/main" id="{B92E461A-601F-3421-F310-C389836BC2EB}"/>
              </a:ext>
            </a:extLst>
          </p:cNvPr>
          <p:cNvPicPr>
            <a:picLocks noChangeAspect="1"/>
          </p:cNvPicPr>
          <p:nvPr/>
        </p:nvPicPr>
        <p:blipFill>
          <a:blip r:embed="rId6"/>
          <a:stretch>
            <a:fillRect/>
          </a:stretch>
        </p:blipFill>
        <p:spPr>
          <a:xfrm>
            <a:off x="-367995" y="4047659"/>
            <a:ext cx="1382408" cy="1456978"/>
          </a:xfrm>
          <a:prstGeom prst="rect">
            <a:avLst/>
          </a:prstGeom>
        </p:spPr>
      </p:pic>
    </p:spTree>
    <p:extLst>
      <p:ext uri="{BB962C8B-B14F-4D97-AF65-F5344CB8AC3E}">
        <p14:creationId xmlns:p14="http://schemas.microsoft.com/office/powerpoint/2010/main" val="1360082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1"/>
          <p:cNvSpPr/>
          <p:nvPr/>
        </p:nvSpPr>
        <p:spPr>
          <a:xfrm>
            <a:off x="738597" y="178169"/>
            <a:ext cx="7704000" cy="937267"/>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txBox="1">
            <a:spLocks noGrp="1"/>
          </p:cNvSpPr>
          <p:nvPr>
            <p:ph type="title"/>
          </p:nvPr>
        </p:nvSpPr>
        <p:spPr>
          <a:xfrm>
            <a:off x="707905" y="333342"/>
            <a:ext cx="7705800" cy="572700"/>
          </a:xfrm>
          <a:prstGeom prst="rect">
            <a:avLst/>
          </a:prstGeom>
        </p:spPr>
        <p:txBody>
          <a:bodyPr spcFirstLastPara="1" wrap="square" lIns="91425" tIns="91425" rIns="91425" bIns="91425" anchor="ctr" anchorCtr="0">
            <a:noAutofit/>
          </a:bodyPr>
          <a:lstStyle/>
          <a:p>
            <a:pPr>
              <a:lnSpc>
                <a:spcPct val="100000"/>
              </a:lnSpc>
              <a:buClr>
                <a:srgbClr val="000000"/>
              </a:buClr>
              <a:buFont typeface="Arial"/>
            </a:pPr>
            <a:r>
              <a:rPr lang="fr-FR" sz="2000" b="1" cap="none" dirty="0">
                <a:solidFill>
                  <a:srgbClr val="ECECF1"/>
                </a:solidFill>
                <a:latin typeface="Tw Cen MT" panose="020B0602020104020603" pitchFamily="34" charset="0"/>
                <a:cs typeface="Arial"/>
                <a:sym typeface="Arial"/>
              </a:rPr>
              <a:t>Coupe du monde de foot 2022 : la FIFA utilise un ballon connecté pour détecter un hors-jeu</a:t>
            </a:r>
          </a:p>
        </p:txBody>
      </p:sp>
      <p:grpSp>
        <p:nvGrpSpPr>
          <p:cNvPr id="332" name="Google Shape;332;p31"/>
          <p:cNvGrpSpPr/>
          <p:nvPr/>
        </p:nvGrpSpPr>
        <p:grpSpPr>
          <a:xfrm rot="5400000">
            <a:off x="511646" y="4233013"/>
            <a:ext cx="288601" cy="1096693"/>
            <a:chOff x="1006700" y="2603975"/>
            <a:chExt cx="55450" cy="210700"/>
          </a:xfrm>
        </p:grpSpPr>
        <p:sp>
          <p:nvSpPr>
            <p:cNvPr id="333" name="Google Shape;333;p3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31"/>
          <p:cNvGrpSpPr/>
          <p:nvPr/>
        </p:nvGrpSpPr>
        <p:grpSpPr>
          <a:xfrm>
            <a:off x="8596681" y="736494"/>
            <a:ext cx="464268" cy="431989"/>
            <a:chOff x="827350" y="3629733"/>
            <a:chExt cx="1431600" cy="1332067"/>
          </a:xfrm>
        </p:grpSpPr>
        <p:sp>
          <p:nvSpPr>
            <p:cNvPr id="340" name="Google Shape;340;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1"/>
          <p:cNvGrpSpPr/>
          <p:nvPr/>
        </p:nvGrpSpPr>
        <p:grpSpPr>
          <a:xfrm>
            <a:off x="8596636" y="178169"/>
            <a:ext cx="356755" cy="331951"/>
            <a:chOff x="827350" y="3629733"/>
            <a:chExt cx="1431600" cy="1332067"/>
          </a:xfrm>
        </p:grpSpPr>
        <p:sp>
          <p:nvSpPr>
            <p:cNvPr id="344" name="Google Shape;344;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ZoneTexte 4">
            <a:extLst>
              <a:ext uri="{FF2B5EF4-FFF2-40B4-BE49-F238E27FC236}">
                <a16:creationId xmlns:a16="http://schemas.microsoft.com/office/drawing/2014/main" id="{E1C5E0CF-711F-9073-B203-6ADE72CDE360}"/>
              </a:ext>
            </a:extLst>
          </p:cNvPr>
          <p:cNvSpPr txBox="1"/>
          <p:nvPr/>
        </p:nvSpPr>
        <p:spPr>
          <a:xfrm>
            <a:off x="4918539" y="1378912"/>
            <a:ext cx="3815679" cy="3139321"/>
          </a:xfrm>
          <a:prstGeom prst="rect">
            <a:avLst/>
          </a:prstGeom>
          <a:noFill/>
        </p:spPr>
        <p:txBody>
          <a:bodyPr wrap="square" rtlCol="0">
            <a:spAutoFit/>
          </a:bodyPr>
          <a:lstStyle/>
          <a:p>
            <a:pPr algn="just"/>
            <a:r>
              <a:rPr lang="fr-FR" dirty="0">
                <a:solidFill>
                  <a:srgbClr val="D1D5DB"/>
                </a:solidFill>
                <a:latin typeface="Söhne"/>
              </a:rPr>
              <a:t>L’objectif est de voir précisément si une partie du corps (tête, tronc ou jambes) est en position de hors-jeux.</a:t>
            </a:r>
          </a:p>
          <a:p>
            <a:pPr algn="just"/>
            <a:endParaRPr lang="fr-FR" sz="1600" i="0" dirty="0">
              <a:solidFill>
                <a:srgbClr val="D1D5DB"/>
              </a:solidFill>
              <a:effectLst/>
              <a:latin typeface="Söhne"/>
            </a:endParaRPr>
          </a:p>
          <a:p>
            <a:pPr algn="just"/>
            <a:r>
              <a:rPr lang="fr-FR" dirty="0">
                <a:solidFill>
                  <a:srgbClr val="D1D5DB"/>
                </a:solidFill>
                <a:latin typeface="Söhne"/>
              </a:rPr>
              <a:t>C’est là qu’intervient </a:t>
            </a:r>
            <a:r>
              <a:rPr lang="fr-FR" b="1" dirty="0">
                <a:solidFill>
                  <a:srgbClr val="D1D5DB"/>
                </a:solidFill>
                <a:latin typeface="Söhne"/>
              </a:rPr>
              <a:t>« Al Rihla », </a:t>
            </a:r>
            <a:r>
              <a:rPr lang="fr-FR" dirty="0">
                <a:solidFill>
                  <a:srgbClr val="D1D5DB"/>
                </a:solidFill>
                <a:latin typeface="Söhne"/>
              </a:rPr>
              <a:t>le ballon officiel de la coupe du monde 2022 au Qatar lors des 64 matchs ..</a:t>
            </a:r>
          </a:p>
          <a:p>
            <a:pPr algn="just"/>
            <a:endParaRPr lang="fr-FR" dirty="0">
              <a:solidFill>
                <a:srgbClr val="D1D5DB"/>
              </a:solidFill>
              <a:latin typeface="Söhne"/>
            </a:endParaRPr>
          </a:p>
          <a:p>
            <a:pPr algn="just"/>
            <a:r>
              <a:rPr lang="fr-FR" dirty="0">
                <a:solidFill>
                  <a:srgbClr val="D1D5DB"/>
                </a:solidFill>
                <a:latin typeface="Söhne"/>
              </a:rPr>
              <a:t>Au cœur de ce ballon , on retrouve un capteur de mouvement  , alimenté par une batterie rechargeable </a:t>
            </a:r>
            <a:r>
              <a:rPr lang="fr-FR" sz="1400" b="0" i="0" dirty="0">
                <a:solidFill>
                  <a:srgbClr val="D1D5DB"/>
                </a:solidFill>
                <a:effectLst/>
                <a:latin typeface="Söhne"/>
              </a:rPr>
              <a:t>qui mesurent différents paramètres tels que la vitesse, la position, l'accélération et la rotation du ballon. </a:t>
            </a:r>
            <a:r>
              <a:rPr lang="fr-FR" dirty="0">
                <a:solidFill>
                  <a:srgbClr val="D1D5DB"/>
                </a:solidFill>
                <a:latin typeface="Söhne"/>
              </a:rPr>
              <a:t>qui envoie 500 fois par seconde des données </a:t>
            </a:r>
          </a:p>
        </p:txBody>
      </p:sp>
      <p:pic>
        <p:nvPicPr>
          <p:cNvPr id="15" name="Image 14">
            <a:extLst>
              <a:ext uri="{FF2B5EF4-FFF2-40B4-BE49-F238E27FC236}">
                <a16:creationId xmlns:a16="http://schemas.microsoft.com/office/drawing/2014/main" id="{E8829CE2-D598-F198-6047-7DDDCD17E32F}"/>
              </a:ext>
            </a:extLst>
          </p:cNvPr>
          <p:cNvPicPr>
            <a:picLocks noChangeAspect="1"/>
          </p:cNvPicPr>
          <p:nvPr/>
        </p:nvPicPr>
        <p:blipFill rotWithShape="1">
          <a:blip r:embed="rId3"/>
          <a:srcRect l="12035" r="30972" b="-3877"/>
          <a:stretch/>
        </p:blipFill>
        <p:spPr>
          <a:xfrm>
            <a:off x="99769" y="1333627"/>
            <a:ext cx="3019647" cy="3106871"/>
          </a:xfrm>
          <a:prstGeom prst="rect">
            <a:avLst/>
          </a:prstGeom>
        </p:spPr>
      </p:pic>
      <p:cxnSp>
        <p:nvCxnSpPr>
          <p:cNvPr id="16" name="Google Shape;1072;p48">
            <a:extLst>
              <a:ext uri="{FF2B5EF4-FFF2-40B4-BE49-F238E27FC236}">
                <a16:creationId xmlns:a16="http://schemas.microsoft.com/office/drawing/2014/main" id="{41C0B807-82C5-EB4F-F5FA-10CE26341464}"/>
              </a:ext>
            </a:extLst>
          </p:cNvPr>
          <p:cNvCxnSpPr>
            <a:cxnSpLocks/>
          </p:cNvCxnSpPr>
          <p:nvPr/>
        </p:nvCxnSpPr>
        <p:spPr>
          <a:xfrm flipV="1">
            <a:off x="2480930" y="2395617"/>
            <a:ext cx="2300027" cy="957183"/>
          </a:xfrm>
          <a:prstGeom prst="bentConnector3">
            <a:avLst>
              <a:gd name="adj1" fmla="val 50000"/>
            </a:avLst>
          </a:prstGeom>
          <a:noFill/>
          <a:ln w="9525" cap="flat" cmpd="sng">
            <a:solidFill>
              <a:schemeClr val="lt1"/>
            </a:solidFill>
            <a:prstDash val="solid"/>
            <a:round/>
            <a:headEnd type="diamond" w="med" len="med"/>
            <a:tailEnd type="diamond" w="med" len="med"/>
          </a:ln>
        </p:spPr>
      </p:cxnSp>
      <p:sp>
        <p:nvSpPr>
          <p:cNvPr id="17" name="Google Shape;939;p46">
            <a:extLst>
              <a:ext uri="{FF2B5EF4-FFF2-40B4-BE49-F238E27FC236}">
                <a16:creationId xmlns:a16="http://schemas.microsoft.com/office/drawing/2014/main" id="{4B943C92-D17B-5B0F-0288-460140763271}"/>
              </a:ext>
            </a:extLst>
          </p:cNvPr>
          <p:cNvSpPr/>
          <p:nvPr/>
        </p:nvSpPr>
        <p:spPr>
          <a:xfrm>
            <a:off x="4780957" y="1387366"/>
            <a:ext cx="4172434" cy="3405054"/>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104;p48">
            <a:extLst>
              <a:ext uri="{FF2B5EF4-FFF2-40B4-BE49-F238E27FC236}">
                <a16:creationId xmlns:a16="http://schemas.microsoft.com/office/drawing/2014/main" id="{467139E6-FD38-834A-1C47-A6838181A778}"/>
              </a:ext>
            </a:extLst>
          </p:cNvPr>
          <p:cNvGrpSpPr/>
          <p:nvPr/>
        </p:nvGrpSpPr>
        <p:grpSpPr>
          <a:xfrm>
            <a:off x="2356216" y="3218594"/>
            <a:ext cx="288611" cy="268412"/>
            <a:chOff x="827350" y="3629733"/>
            <a:chExt cx="1431600" cy="1332067"/>
          </a:xfrm>
        </p:grpSpPr>
        <p:sp>
          <p:nvSpPr>
            <p:cNvPr id="22" name="Google Shape;1105;p48">
              <a:extLst>
                <a:ext uri="{FF2B5EF4-FFF2-40B4-BE49-F238E27FC236}">
                  <a16:creationId xmlns:a16="http://schemas.microsoft.com/office/drawing/2014/main" id="{71E22130-21E8-C914-C35A-35610406D29A}"/>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6;p48">
              <a:extLst>
                <a:ext uri="{FF2B5EF4-FFF2-40B4-BE49-F238E27FC236}">
                  <a16:creationId xmlns:a16="http://schemas.microsoft.com/office/drawing/2014/main" id="{60033783-00D0-2903-A877-BEA58E41011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7;p48">
              <a:extLst>
                <a:ext uri="{FF2B5EF4-FFF2-40B4-BE49-F238E27FC236}">
                  <a16:creationId xmlns:a16="http://schemas.microsoft.com/office/drawing/2014/main" id="{FC32369D-2D65-A53C-6E9F-CBE444937BC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51817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sApp Video 2023-03-24 at 19.51.26">
            <a:hlinkClick r:id="" action="ppaction://media"/>
            <a:extLst>
              <a:ext uri="{FF2B5EF4-FFF2-40B4-BE49-F238E27FC236}">
                <a16:creationId xmlns:a16="http://schemas.microsoft.com/office/drawing/2014/main" id="{9038C0A6-E619-F3E2-BD0A-822CBEC40E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7488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7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8" name="Image 7">
            <a:extLst>
              <a:ext uri="{FF2B5EF4-FFF2-40B4-BE49-F238E27FC236}">
                <a16:creationId xmlns:a16="http://schemas.microsoft.com/office/drawing/2014/main" id="{EAE97C35-AE46-8000-B5A7-F67857DBDE67}"/>
              </a:ext>
            </a:extLst>
          </p:cNvPr>
          <p:cNvPicPr>
            <a:picLocks noChangeAspect="1"/>
          </p:cNvPicPr>
          <p:nvPr/>
        </p:nvPicPr>
        <p:blipFill rotWithShape="1">
          <a:blip r:embed="rId3"/>
          <a:srcRect l="9724" t="1135" r="10467" b="-1135"/>
          <a:stretch/>
        </p:blipFill>
        <p:spPr>
          <a:xfrm>
            <a:off x="5284521" y="1240071"/>
            <a:ext cx="3123859" cy="2634698"/>
          </a:xfrm>
          <a:prstGeom prst="rect">
            <a:avLst/>
          </a:prstGeom>
          <a:ln>
            <a:noFill/>
          </a:ln>
          <a:effectLst>
            <a:softEdge rad="112500"/>
          </a:effectLst>
        </p:spPr>
      </p:pic>
      <p:sp>
        <p:nvSpPr>
          <p:cNvPr id="438" name="Google Shape;438;p34"/>
          <p:cNvSpPr/>
          <p:nvPr/>
        </p:nvSpPr>
        <p:spPr>
          <a:xfrm>
            <a:off x="1387626" y="129203"/>
            <a:ext cx="5689500" cy="706813"/>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1539287" y="212028"/>
            <a:ext cx="5133300" cy="513261"/>
          </a:xfrm>
          <a:prstGeom prst="rect">
            <a:avLst/>
          </a:prstGeom>
        </p:spPr>
        <p:txBody>
          <a:bodyPr spcFirstLastPara="1" wrap="square" lIns="91425" tIns="91425" rIns="91425" bIns="91425" anchor="ctr" anchorCtr="0">
            <a:noAutofit/>
          </a:bodyPr>
          <a:lstStyle/>
          <a:p>
            <a:pPr fontAlgn="base">
              <a:lnSpc>
                <a:spcPct val="100000"/>
              </a:lnSpc>
              <a:buClr>
                <a:srgbClr val="000000"/>
              </a:buClr>
              <a:buSzPts val="2800"/>
            </a:pPr>
            <a:r>
              <a:rPr lang="fr-FR" sz="2000" cap="none" dirty="0">
                <a:solidFill>
                  <a:srgbClr val="ECECF1"/>
                </a:solidFill>
                <a:effectLst/>
                <a:latin typeface="Tw Cen MT" panose="020B0602020104020603" pitchFamily="34" charset="0"/>
                <a:cs typeface="Arial"/>
              </a:rPr>
              <a:t>De quelle manière cette technologie a-t-elle été testée ?</a:t>
            </a: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177542" y="4253244"/>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007587" y="4691819"/>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861384" y="3938212"/>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603558" y="-231446"/>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ZoneTexte 3">
            <a:extLst>
              <a:ext uri="{FF2B5EF4-FFF2-40B4-BE49-F238E27FC236}">
                <a16:creationId xmlns:a16="http://schemas.microsoft.com/office/drawing/2014/main" id="{66E89E9A-B5C9-FA2A-85AB-E8ED07FFC091}"/>
              </a:ext>
            </a:extLst>
          </p:cNvPr>
          <p:cNvSpPr txBox="1"/>
          <p:nvPr/>
        </p:nvSpPr>
        <p:spPr>
          <a:xfrm>
            <a:off x="408977" y="1434035"/>
            <a:ext cx="4875544" cy="2246769"/>
          </a:xfrm>
          <a:prstGeom prst="rect">
            <a:avLst/>
          </a:prstGeom>
          <a:noFill/>
        </p:spPr>
        <p:txBody>
          <a:bodyPr wrap="square" rtlCol="0">
            <a:spAutoFit/>
          </a:bodyPr>
          <a:lstStyle/>
          <a:p>
            <a:pPr algn="just"/>
            <a:r>
              <a:rPr lang="fr-FR" b="0" i="0" dirty="0">
                <a:solidFill>
                  <a:srgbClr val="D1D5DB"/>
                </a:solidFill>
                <a:effectLst/>
                <a:latin typeface="Söhne"/>
              </a:rPr>
              <a:t>La configuration à la technologie semi-automatisée de détection du hors-jeu </a:t>
            </a:r>
            <a:r>
              <a:rPr lang="fr-FR" dirty="0">
                <a:solidFill>
                  <a:srgbClr val="D1D5DB"/>
                </a:solidFill>
                <a:latin typeface="Söhne"/>
              </a:rPr>
              <a:t>a</a:t>
            </a:r>
            <a:r>
              <a:rPr lang="fr-FR" b="0" i="0" dirty="0">
                <a:solidFill>
                  <a:srgbClr val="D1D5DB"/>
                </a:solidFill>
                <a:effectLst/>
                <a:latin typeface="Söhne"/>
              </a:rPr>
              <a:t> déjà été testée avec succès lors de plusieurs événements et compétitions de la FIFA dont la Coupe arabe de la FIFA 2021™ et la Coupe du Monde des Clubs de la FIFA 2021™. Les résultats des tests ont été généralement positifs, avec une précision élevée dans la détection des hors-jeu.</a:t>
            </a:r>
          </a:p>
          <a:p>
            <a:pPr algn="just"/>
            <a:endParaRPr lang="fr-FR" b="0" i="0" dirty="0">
              <a:solidFill>
                <a:srgbClr val="D1D5DB"/>
              </a:solidFill>
              <a:effectLst/>
              <a:latin typeface="Söhne"/>
            </a:endParaRPr>
          </a:p>
          <a:p>
            <a:pPr algn="just"/>
            <a:r>
              <a:rPr lang="fr-FR" b="0" i="0" dirty="0">
                <a:solidFill>
                  <a:srgbClr val="D1D5DB"/>
                </a:solidFill>
                <a:effectLst/>
                <a:latin typeface="Söhne"/>
              </a:rPr>
              <a:t>Au cours des matches concernés, cette nouvelle technologie a aidé les arbitres vidéo à prendre des décisions plus rapides, plus précises et plus cohérentes. </a:t>
            </a:r>
            <a:endParaRPr lang="fr-F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5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6" name="Google Shape;1306;p54"/>
          <p:cNvCxnSpPr/>
          <p:nvPr/>
        </p:nvCxnSpPr>
        <p:spPr>
          <a:xfrm>
            <a:off x="718150" y="2862544"/>
            <a:ext cx="7698900" cy="0"/>
          </a:xfrm>
          <a:prstGeom prst="straightConnector1">
            <a:avLst/>
          </a:prstGeom>
          <a:noFill/>
          <a:ln w="9525" cap="flat" cmpd="sng">
            <a:solidFill>
              <a:schemeClr val="lt1"/>
            </a:solidFill>
            <a:prstDash val="solid"/>
            <a:round/>
            <a:headEnd type="oval" w="med" len="med"/>
            <a:tailEnd type="triangle" w="med" len="med"/>
          </a:ln>
        </p:spPr>
      </p:cxnSp>
      <p:sp>
        <p:nvSpPr>
          <p:cNvPr id="1307" name="Google Shape;1307;p54"/>
          <p:cNvSpPr txBox="1">
            <a:spLocks noGrp="1"/>
          </p:cNvSpPr>
          <p:nvPr>
            <p:ph type="title"/>
          </p:nvPr>
        </p:nvSpPr>
        <p:spPr>
          <a:xfrm>
            <a:off x="544671" y="488658"/>
            <a:ext cx="7773338" cy="688121"/>
          </a:xfrm>
          <a:prstGeom prst="rect">
            <a:avLst/>
          </a:prstGeom>
        </p:spPr>
        <p:txBody>
          <a:bodyPr spcFirstLastPara="1" wrap="square" lIns="91425" tIns="91425" rIns="91425" bIns="91425" anchor="ctr" anchorCtr="0">
            <a:noAutofit/>
          </a:bodyPr>
          <a:lstStyle/>
          <a:p>
            <a:pPr>
              <a:spcBef>
                <a:spcPts val="0"/>
              </a:spcBef>
            </a:pPr>
            <a:r>
              <a:rPr lang="fr-FR" sz="2800" cap="none" dirty="0">
                <a:solidFill>
                  <a:srgbClr val="ECECF1"/>
                </a:solidFill>
                <a:effectLst/>
                <a:latin typeface="Tw Cen MT" panose="020B0602020104020603" pitchFamily="34" charset="0"/>
                <a:cs typeface="Arial"/>
              </a:rPr>
              <a:t>Implémentation de la détection du hors-jeu</a:t>
            </a:r>
            <a:endParaRPr lang="fr-FR" dirty="0"/>
          </a:p>
        </p:txBody>
      </p:sp>
      <p:sp>
        <p:nvSpPr>
          <p:cNvPr id="1308" name="Google Shape;1308;p54"/>
          <p:cNvSpPr txBox="1"/>
          <p:nvPr/>
        </p:nvSpPr>
        <p:spPr>
          <a:xfrm>
            <a:off x="811188" y="3576621"/>
            <a:ext cx="1986000" cy="712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000" dirty="0">
                <a:solidFill>
                  <a:schemeClr val="accent1"/>
                </a:solidFill>
                <a:latin typeface="Audiowide"/>
                <a:ea typeface="Audiowide"/>
                <a:cs typeface="Audiowide"/>
                <a:sym typeface="Audiowide"/>
              </a:rPr>
              <a:t>Collecte et Analyse des données</a:t>
            </a:r>
            <a:endParaRPr sz="2000" dirty="0">
              <a:solidFill>
                <a:schemeClr val="accent1"/>
              </a:solidFill>
              <a:latin typeface="Audiowide"/>
              <a:ea typeface="Audiowide"/>
              <a:cs typeface="Audiowide"/>
              <a:sym typeface="Audiowide"/>
            </a:endParaRPr>
          </a:p>
        </p:txBody>
      </p:sp>
      <p:sp>
        <p:nvSpPr>
          <p:cNvPr id="1310" name="Google Shape;1310;p54"/>
          <p:cNvSpPr txBox="1"/>
          <p:nvPr/>
        </p:nvSpPr>
        <p:spPr>
          <a:xfrm>
            <a:off x="5999510" y="1850514"/>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000" dirty="0">
                <a:solidFill>
                  <a:schemeClr val="accent1"/>
                </a:solidFill>
                <a:latin typeface="Audiowide"/>
                <a:ea typeface="Audiowide"/>
                <a:cs typeface="Audiowide"/>
                <a:sym typeface="Audiowide"/>
              </a:rPr>
              <a:t>Notification des arbitres</a:t>
            </a:r>
            <a:endParaRPr sz="2000" dirty="0">
              <a:solidFill>
                <a:schemeClr val="accent1"/>
              </a:solidFill>
              <a:latin typeface="Audiowide"/>
              <a:ea typeface="Audiowide"/>
              <a:cs typeface="Audiowide"/>
              <a:sym typeface="Audiowide"/>
            </a:endParaRPr>
          </a:p>
        </p:txBody>
      </p:sp>
      <p:sp>
        <p:nvSpPr>
          <p:cNvPr id="1312" name="Google Shape;1312;p54"/>
          <p:cNvSpPr txBox="1"/>
          <p:nvPr/>
        </p:nvSpPr>
        <p:spPr>
          <a:xfrm>
            <a:off x="2772140" y="1901180"/>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000" dirty="0">
                <a:solidFill>
                  <a:schemeClr val="accent1"/>
                </a:solidFill>
                <a:latin typeface="Audiowide"/>
                <a:ea typeface="Audiowide"/>
                <a:cs typeface="Audiowide"/>
                <a:sym typeface="Audiowide"/>
              </a:rPr>
              <a:t>Modélisation 3D</a:t>
            </a:r>
            <a:endParaRPr sz="2000" dirty="0">
              <a:solidFill>
                <a:schemeClr val="accent1"/>
              </a:solidFill>
              <a:latin typeface="Audiowide"/>
              <a:ea typeface="Audiowide"/>
              <a:cs typeface="Audiowide"/>
              <a:sym typeface="Audiowide"/>
            </a:endParaRPr>
          </a:p>
        </p:txBody>
      </p:sp>
      <p:sp>
        <p:nvSpPr>
          <p:cNvPr id="1314" name="Google Shape;1314;p54"/>
          <p:cNvSpPr txBox="1"/>
          <p:nvPr/>
        </p:nvSpPr>
        <p:spPr>
          <a:xfrm>
            <a:off x="4385835" y="4004041"/>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000" dirty="0">
                <a:solidFill>
                  <a:schemeClr val="accent1"/>
                </a:solidFill>
                <a:latin typeface="Audiowide"/>
                <a:ea typeface="Audiowide"/>
                <a:cs typeface="Audiowide"/>
                <a:sym typeface="Audiowide"/>
              </a:rPr>
              <a:t>Détection des hors-jeux </a:t>
            </a:r>
          </a:p>
        </p:txBody>
      </p:sp>
      <p:grpSp>
        <p:nvGrpSpPr>
          <p:cNvPr id="1316" name="Google Shape;1316;p54"/>
          <p:cNvGrpSpPr/>
          <p:nvPr/>
        </p:nvGrpSpPr>
        <p:grpSpPr>
          <a:xfrm>
            <a:off x="8646132" y="277996"/>
            <a:ext cx="288601" cy="1096693"/>
            <a:chOff x="1006700" y="2603975"/>
            <a:chExt cx="55450" cy="210700"/>
          </a:xfrm>
        </p:grpSpPr>
        <p:sp>
          <p:nvSpPr>
            <p:cNvPr id="1317" name="Google Shape;1317;p5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4"/>
          <p:cNvGrpSpPr/>
          <p:nvPr/>
        </p:nvGrpSpPr>
        <p:grpSpPr>
          <a:xfrm>
            <a:off x="397597" y="4245563"/>
            <a:ext cx="760896" cy="707727"/>
            <a:chOff x="827350" y="3629733"/>
            <a:chExt cx="1431600" cy="1332067"/>
          </a:xfrm>
        </p:grpSpPr>
        <p:sp>
          <p:nvSpPr>
            <p:cNvPr id="1324" name="Google Shape;1324;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4"/>
          <p:cNvGrpSpPr/>
          <p:nvPr/>
        </p:nvGrpSpPr>
        <p:grpSpPr>
          <a:xfrm>
            <a:off x="228807" y="3730250"/>
            <a:ext cx="420891" cy="391495"/>
            <a:chOff x="827350" y="3629733"/>
            <a:chExt cx="1431600" cy="1332067"/>
          </a:xfrm>
        </p:grpSpPr>
        <p:sp>
          <p:nvSpPr>
            <p:cNvPr id="1328" name="Google Shape;1328;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4"/>
          <p:cNvSpPr/>
          <p:nvPr/>
        </p:nvSpPr>
        <p:spPr>
          <a:xfrm>
            <a:off x="1444811" y="1469805"/>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01</a:t>
            </a:r>
            <a:endParaRPr sz="2000">
              <a:solidFill>
                <a:schemeClr val="lt1"/>
              </a:solidFill>
            </a:endParaRPr>
          </a:p>
        </p:txBody>
      </p:sp>
      <p:cxnSp>
        <p:nvCxnSpPr>
          <p:cNvPr id="1332" name="Google Shape;1332;p54"/>
          <p:cNvCxnSpPr>
            <a:cxnSpLocks/>
          </p:cNvCxnSpPr>
          <p:nvPr/>
        </p:nvCxnSpPr>
        <p:spPr>
          <a:xfrm flipV="1">
            <a:off x="1825211" y="2205794"/>
            <a:ext cx="0" cy="1056237"/>
          </a:xfrm>
          <a:prstGeom prst="straightConnector1">
            <a:avLst/>
          </a:prstGeom>
          <a:noFill/>
          <a:ln w="9525" cap="flat" cmpd="sng">
            <a:solidFill>
              <a:schemeClr val="lt1"/>
            </a:solidFill>
            <a:prstDash val="solid"/>
            <a:round/>
            <a:headEnd type="none" w="med" len="med"/>
            <a:tailEnd type="none" w="med" len="med"/>
          </a:ln>
        </p:spPr>
      </p:cxnSp>
      <p:sp>
        <p:nvSpPr>
          <p:cNvPr id="1333" name="Google Shape;1333;p54"/>
          <p:cNvSpPr/>
          <p:nvPr/>
        </p:nvSpPr>
        <p:spPr>
          <a:xfrm>
            <a:off x="3384763" y="3455894"/>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02</a:t>
            </a:r>
            <a:endParaRPr sz="2000">
              <a:solidFill>
                <a:schemeClr val="lt1"/>
              </a:solidFill>
            </a:endParaRPr>
          </a:p>
        </p:txBody>
      </p:sp>
      <p:cxnSp>
        <p:nvCxnSpPr>
          <p:cNvPr id="1334" name="Google Shape;1334;p54"/>
          <p:cNvCxnSpPr>
            <a:cxnSpLocks/>
            <a:stCxn id="1333" idx="3"/>
          </p:cNvCxnSpPr>
          <p:nvPr/>
        </p:nvCxnSpPr>
        <p:spPr>
          <a:xfrm rot="10800000">
            <a:off x="3765163" y="2293394"/>
            <a:ext cx="0" cy="1162500"/>
          </a:xfrm>
          <a:prstGeom prst="straightConnector1">
            <a:avLst/>
          </a:prstGeom>
          <a:noFill/>
          <a:ln w="9525" cap="flat" cmpd="sng">
            <a:solidFill>
              <a:schemeClr val="lt1"/>
            </a:solidFill>
            <a:prstDash val="solid"/>
            <a:round/>
            <a:headEnd type="none" w="med" len="med"/>
            <a:tailEnd type="none" w="med" len="med"/>
          </a:ln>
        </p:spPr>
      </p:cxnSp>
      <p:sp>
        <p:nvSpPr>
          <p:cNvPr id="1335" name="Google Shape;1335;p54"/>
          <p:cNvSpPr/>
          <p:nvPr/>
        </p:nvSpPr>
        <p:spPr>
          <a:xfrm>
            <a:off x="5028660" y="1469805"/>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03</a:t>
            </a:r>
            <a:endParaRPr sz="2000">
              <a:solidFill>
                <a:schemeClr val="lt1"/>
              </a:solidFill>
            </a:endParaRPr>
          </a:p>
        </p:txBody>
      </p:sp>
      <p:cxnSp>
        <p:nvCxnSpPr>
          <p:cNvPr id="1336" name="Google Shape;1336;p54"/>
          <p:cNvCxnSpPr>
            <a:cxnSpLocks/>
            <a:endCxn id="1335" idx="1"/>
          </p:cNvCxnSpPr>
          <p:nvPr/>
        </p:nvCxnSpPr>
        <p:spPr>
          <a:xfrm flipH="1" flipV="1">
            <a:off x="5409060" y="2182305"/>
            <a:ext cx="8108" cy="1250025"/>
          </a:xfrm>
          <a:prstGeom prst="straightConnector1">
            <a:avLst/>
          </a:prstGeom>
          <a:noFill/>
          <a:ln w="9525" cap="flat" cmpd="sng">
            <a:solidFill>
              <a:schemeClr val="lt1"/>
            </a:solidFill>
            <a:prstDash val="solid"/>
            <a:round/>
            <a:headEnd type="none" w="med" len="med"/>
            <a:tailEnd type="none" w="med" len="med"/>
          </a:ln>
        </p:spPr>
      </p:cxnSp>
      <p:sp>
        <p:nvSpPr>
          <p:cNvPr id="1337" name="Google Shape;1337;p54"/>
          <p:cNvSpPr/>
          <p:nvPr/>
        </p:nvSpPr>
        <p:spPr>
          <a:xfrm>
            <a:off x="6612075" y="3455894"/>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04</a:t>
            </a:r>
            <a:endParaRPr sz="2000">
              <a:solidFill>
                <a:schemeClr val="lt1"/>
              </a:solidFill>
            </a:endParaRPr>
          </a:p>
        </p:txBody>
      </p:sp>
      <p:cxnSp>
        <p:nvCxnSpPr>
          <p:cNvPr id="1338" name="Google Shape;1338;p54"/>
          <p:cNvCxnSpPr>
            <a:cxnSpLocks/>
            <a:stCxn id="1337" idx="3"/>
          </p:cNvCxnSpPr>
          <p:nvPr/>
        </p:nvCxnSpPr>
        <p:spPr>
          <a:xfrm rot="10800000">
            <a:off x="6992475" y="2293394"/>
            <a:ext cx="0" cy="11625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txBox="1">
            <a:spLocks noGrp="1"/>
          </p:cNvSpPr>
          <p:nvPr>
            <p:ph type="title"/>
          </p:nvPr>
        </p:nvSpPr>
        <p:spPr>
          <a:xfrm rot="-1114">
            <a:off x="134" y="1828545"/>
            <a:ext cx="2778300" cy="8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Arbitres </a:t>
            </a:r>
            <a:endParaRPr dirty="0"/>
          </a:p>
        </p:txBody>
      </p:sp>
      <p:sp>
        <p:nvSpPr>
          <p:cNvPr id="533" name="Google Shape;533;p35"/>
          <p:cNvSpPr txBox="1">
            <a:spLocks noGrp="1"/>
          </p:cNvSpPr>
          <p:nvPr>
            <p:ph type="subTitle" idx="1"/>
          </p:nvPr>
        </p:nvSpPr>
        <p:spPr>
          <a:xfrm rot="371">
            <a:off x="174087" y="2501242"/>
            <a:ext cx="2778300" cy="484200"/>
          </a:xfrm>
          <a:prstGeom prst="rect">
            <a:avLst/>
          </a:prstGeom>
        </p:spPr>
        <p:txBody>
          <a:bodyPr spcFirstLastPara="1" wrap="square" lIns="91425" tIns="91425" rIns="91425" bIns="91425" anchor="t" anchorCtr="0">
            <a:noAutofit/>
          </a:bodyPr>
          <a:lstStyle/>
          <a:p>
            <a:pPr marL="0" lvl="0" indent="0" algn="just">
              <a:buClr>
                <a:srgbClr val="000000"/>
              </a:buClr>
              <a:buFont typeface="Arial"/>
              <a:buNone/>
            </a:pPr>
            <a:r>
              <a:rPr lang="fr-FR" cap="none" dirty="0">
                <a:solidFill>
                  <a:srgbClr val="D1D5DB"/>
                </a:solidFill>
                <a:effectLst/>
                <a:latin typeface="Söhne"/>
                <a:cs typeface="Arial"/>
                <a:sym typeface="Arial"/>
              </a:rPr>
              <a:t>Aider les arbitres à prendre des décisions plus précises et plus rapides, ce qui peut réduire le nombre d'erreurs et améliorer la qualité du jeu</a:t>
            </a:r>
            <a:endParaRPr cap="none" dirty="0">
              <a:solidFill>
                <a:srgbClr val="D1D5DB"/>
              </a:solidFill>
              <a:effectLst/>
              <a:latin typeface="Söhne"/>
              <a:cs typeface="Arial"/>
              <a:sym typeface="Arial"/>
            </a:endParaRPr>
          </a:p>
        </p:txBody>
      </p:sp>
      <p:sp>
        <p:nvSpPr>
          <p:cNvPr id="529" name="Google Shape;529;p35"/>
          <p:cNvSpPr txBox="1">
            <a:spLocks noGrp="1"/>
          </p:cNvSpPr>
          <p:nvPr>
            <p:ph type="title" idx="2"/>
          </p:nvPr>
        </p:nvSpPr>
        <p:spPr>
          <a:xfrm>
            <a:off x="3049279" y="2683811"/>
            <a:ext cx="27783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entraineurs</a:t>
            </a:r>
            <a:endParaRPr dirty="0"/>
          </a:p>
        </p:txBody>
      </p:sp>
      <p:sp>
        <p:nvSpPr>
          <p:cNvPr id="530" name="Google Shape;530;p35"/>
          <p:cNvSpPr txBox="1">
            <a:spLocks noGrp="1"/>
          </p:cNvSpPr>
          <p:nvPr>
            <p:ph type="subTitle" idx="3"/>
          </p:nvPr>
        </p:nvSpPr>
        <p:spPr>
          <a:xfrm>
            <a:off x="3028326" y="3374413"/>
            <a:ext cx="2778300" cy="484500"/>
          </a:xfrm>
          <a:prstGeom prst="rect">
            <a:avLst/>
          </a:prstGeom>
        </p:spPr>
        <p:txBody>
          <a:bodyPr spcFirstLastPara="1" wrap="square" lIns="91425" tIns="91425" rIns="91425" bIns="91425" anchor="t" anchorCtr="0">
            <a:noAutofit/>
          </a:bodyPr>
          <a:lstStyle/>
          <a:p>
            <a:pPr marL="0" indent="0" algn="just">
              <a:buClr>
                <a:srgbClr val="000000"/>
              </a:buClr>
            </a:pPr>
            <a:r>
              <a:rPr lang="fr-FR" cap="none" dirty="0">
                <a:solidFill>
                  <a:srgbClr val="D1D5DB"/>
                </a:solidFill>
                <a:effectLst/>
                <a:latin typeface="Söhne"/>
                <a:cs typeface="Arial"/>
              </a:rPr>
              <a:t>Aider les entraîneurs à mieux comprendre les performances de leurs joueurs et à prendre des décisions stratégiques plus judicieuses.</a:t>
            </a:r>
            <a:endParaRPr cap="none" dirty="0">
              <a:solidFill>
                <a:srgbClr val="D1D5DB"/>
              </a:solidFill>
              <a:effectLst/>
              <a:latin typeface="Söhne"/>
              <a:cs typeface="Arial"/>
            </a:endParaRPr>
          </a:p>
        </p:txBody>
      </p:sp>
      <p:sp>
        <p:nvSpPr>
          <p:cNvPr id="531" name="Google Shape;531;p35"/>
          <p:cNvSpPr txBox="1">
            <a:spLocks noGrp="1"/>
          </p:cNvSpPr>
          <p:nvPr>
            <p:ph type="title" idx="4"/>
          </p:nvPr>
        </p:nvSpPr>
        <p:spPr>
          <a:xfrm>
            <a:off x="5638925" y="1791940"/>
            <a:ext cx="2778300" cy="828300"/>
          </a:xfrm>
          <a:prstGeom prst="rect">
            <a:avLst/>
          </a:prstGeom>
        </p:spPr>
        <p:txBody>
          <a:bodyPr spcFirstLastPara="1" wrap="square" lIns="91425" tIns="91425" rIns="0" bIns="91425" anchor="b" anchorCtr="0">
            <a:noAutofit/>
          </a:bodyPr>
          <a:lstStyle/>
          <a:p>
            <a:pPr marL="0" lvl="0" indent="0" algn="ctr" rtl="0">
              <a:spcBef>
                <a:spcPts val="0"/>
              </a:spcBef>
              <a:spcAft>
                <a:spcPts val="0"/>
              </a:spcAft>
              <a:buNone/>
            </a:pPr>
            <a:r>
              <a:rPr lang="en" dirty="0"/>
              <a:t>Réduire le temps</a:t>
            </a:r>
            <a:endParaRPr dirty="0"/>
          </a:p>
        </p:txBody>
      </p:sp>
      <p:sp>
        <p:nvSpPr>
          <p:cNvPr id="532" name="Google Shape;532;p35"/>
          <p:cNvSpPr txBox="1">
            <a:spLocks noGrp="1"/>
          </p:cNvSpPr>
          <p:nvPr>
            <p:ph type="subTitle" idx="5"/>
          </p:nvPr>
        </p:nvSpPr>
        <p:spPr>
          <a:xfrm>
            <a:off x="5768193" y="2516870"/>
            <a:ext cx="2778300" cy="484200"/>
          </a:xfrm>
          <a:prstGeom prst="rect">
            <a:avLst/>
          </a:prstGeom>
        </p:spPr>
        <p:txBody>
          <a:bodyPr spcFirstLastPara="1" wrap="square" lIns="91425" tIns="91425" rIns="0" bIns="91425" anchor="t" anchorCtr="0">
            <a:noAutofit/>
          </a:bodyPr>
          <a:lstStyle/>
          <a:p>
            <a:pPr marL="0" lvl="0" indent="0" algn="just" rtl="0">
              <a:spcBef>
                <a:spcPts val="0"/>
              </a:spcBef>
              <a:spcAft>
                <a:spcPts val="0"/>
              </a:spcAft>
              <a:buNone/>
            </a:pPr>
            <a:r>
              <a:rPr lang="fr-FR" cap="none" dirty="0">
                <a:solidFill>
                  <a:srgbClr val="D1D5DB"/>
                </a:solidFill>
                <a:effectLst/>
                <a:latin typeface="Söhne"/>
                <a:cs typeface="Arial"/>
              </a:rPr>
              <a:t>Aider à réduire le temps nécessaire pour prendre des décisions difficiles</a:t>
            </a:r>
            <a:endParaRPr cap="none" dirty="0">
              <a:solidFill>
                <a:srgbClr val="D1D5DB"/>
              </a:solidFill>
              <a:effectLst/>
              <a:latin typeface="Söhne"/>
              <a:cs typeface="Arial"/>
            </a:endParaRPr>
          </a:p>
        </p:txBody>
      </p:sp>
      <p:sp>
        <p:nvSpPr>
          <p:cNvPr id="483" name="Google Shape;483;p35"/>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fontAlgn="base">
              <a:lnSpc>
                <a:spcPct val="100000"/>
              </a:lnSpc>
              <a:buClr>
                <a:srgbClr val="000000"/>
              </a:buClr>
            </a:pPr>
            <a:r>
              <a:rPr lang="fr-FR" sz="2000" cap="none" dirty="0">
                <a:solidFill>
                  <a:srgbClr val="ECECF1"/>
                </a:solidFill>
                <a:effectLst/>
                <a:latin typeface="Tw Cen MT" panose="020B0602020104020603" pitchFamily="34" charset="0"/>
                <a:cs typeface="Arial"/>
              </a:rPr>
              <a:t>Les avantages de l'IA pour la détection des hors-jeux dans le football</a:t>
            </a:r>
            <a:endParaRPr sz="2000" cap="none" dirty="0">
              <a:solidFill>
                <a:srgbClr val="ECECF1"/>
              </a:solidFill>
              <a:effectLst/>
              <a:latin typeface="Tw Cen MT" panose="020B0602020104020603" pitchFamily="34" charset="0"/>
              <a:cs typeface="Arial"/>
            </a:endParaRP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696637" y="4334587"/>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642769" y="3985515"/>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7918533" y="3495458"/>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5"/>
          <p:cNvSpPr/>
          <p:nvPr/>
        </p:nvSpPr>
        <p:spPr>
          <a:xfrm>
            <a:off x="1029704" y="1377751"/>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6632830" y="1367939"/>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016329" y="2164531"/>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 5">
            <a:extLst>
              <a:ext uri="{FF2B5EF4-FFF2-40B4-BE49-F238E27FC236}">
                <a16:creationId xmlns:a16="http://schemas.microsoft.com/office/drawing/2014/main" id="{9A16EC37-7B23-5B7E-4EE9-95D97F32CAE7}"/>
              </a:ext>
            </a:extLst>
          </p:cNvPr>
          <p:cNvPicPr>
            <a:picLocks noChangeAspect="1"/>
          </p:cNvPicPr>
          <p:nvPr/>
        </p:nvPicPr>
        <p:blipFill>
          <a:blip r:embed="rId3"/>
          <a:stretch>
            <a:fillRect/>
          </a:stretch>
        </p:blipFill>
        <p:spPr>
          <a:xfrm>
            <a:off x="1259763" y="1560233"/>
            <a:ext cx="384081" cy="463336"/>
          </a:xfrm>
          <a:prstGeom prst="rect">
            <a:avLst/>
          </a:prstGeom>
        </p:spPr>
      </p:pic>
      <p:pic>
        <p:nvPicPr>
          <p:cNvPr id="7" name="Image 6">
            <a:extLst>
              <a:ext uri="{FF2B5EF4-FFF2-40B4-BE49-F238E27FC236}">
                <a16:creationId xmlns:a16="http://schemas.microsoft.com/office/drawing/2014/main" id="{C359BAF5-8888-9DEE-6BBF-26F23B92433E}"/>
              </a:ext>
            </a:extLst>
          </p:cNvPr>
          <p:cNvPicPr>
            <a:picLocks noChangeAspect="1"/>
          </p:cNvPicPr>
          <p:nvPr/>
        </p:nvPicPr>
        <p:blipFill>
          <a:blip r:embed="rId4"/>
          <a:stretch>
            <a:fillRect/>
          </a:stretch>
        </p:blipFill>
        <p:spPr>
          <a:xfrm>
            <a:off x="4182736" y="2337009"/>
            <a:ext cx="469481" cy="469481"/>
          </a:xfrm>
          <a:prstGeom prst="rect">
            <a:avLst/>
          </a:prstGeom>
        </p:spPr>
      </p:pic>
      <p:pic>
        <p:nvPicPr>
          <p:cNvPr id="8" name="Image 7">
            <a:extLst>
              <a:ext uri="{FF2B5EF4-FFF2-40B4-BE49-F238E27FC236}">
                <a16:creationId xmlns:a16="http://schemas.microsoft.com/office/drawing/2014/main" id="{572EC747-E4C1-8634-1743-3986A50A458B}"/>
              </a:ext>
            </a:extLst>
          </p:cNvPr>
          <p:cNvPicPr>
            <a:picLocks noChangeAspect="1"/>
          </p:cNvPicPr>
          <p:nvPr/>
        </p:nvPicPr>
        <p:blipFill>
          <a:blip r:embed="rId5"/>
          <a:stretch>
            <a:fillRect/>
          </a:stretch>
        </p:blipFill>
        <p:spPr>
          <a:xfrm>
            <a:off x="6894754" y="1499371"/>
            <a:ext cx="371888" cy="457240"/>
          </a:xfrm>
          <a:prstGeom prst="rect">
            <a:avLst/>
          </a:prstGeom>
        </p:spPr>
      </p:pic>
      <p:pic>
        <p:nvPicPr>
          <p:cNvPr id="9" name="Image 8">
            <a:extLst>
              <a:ext uri="{FF2B5EF4-FFF2-40B4-BE49-F238E27FC236}">
                <a16:creationId xmlns:a16="http://schemas.microsoft.com/office/drawing/2014/main" id="{903A5699-C43B-F637-3213-4F7B6645A059}"/>
              </a:ext>
            </a:extLst>
          </p:cNvPr>
          <p:cNvPicPr>
            <a:picLocks noChangeAspect="1"/>
          </p:cNvPicPr>
          <p:nvPr/>
        </p:nvPicPr>
        <p:blipFill>
          <a:blip r:embed="rId6"/>
          <a:stretch>
            <a:fillRect/>
          </a:stretch>
        </p:blipFill>
        <p:spPr>
          <a:xfrm>
            <a:off x="7980814" y="4401532"/>
            <a:ext cx="463336" cy="463336"/>
          </a:xfrm>
          <a:prstGeom prst="rect">
            <a:avLst/>
          </a:prstGeom>
        </p:spPr>
      </p:pic>
      <p:pic>
        <p:nvPicPr>
          <p:cNvPr id="10" name="Image 9">
            <a:extLst>
              <a:ext uri="{FF2B5EF4-FFF2-40B4-BE49-F238E27FC236}">
                <a16:creationId xmlns:a16="http://schemas.microsoft.com/office/drawing/2014/main" id="{9FA062CA-6321-99ED-1EF9-BA6DF673485D}"/>
              </a:ext>
            </a:extLst>
          </p:cNvPr>
          <p:cNvPicPr>
            <a:picLocks noChangeAspect="1"/>
          </p:cNvPicPr>
          <p:nvPr/>
        </p:nvPicPr>
        <p:blipFill>
          <a:blip r:embed="rId7"/>
          <a:stretch>
            <a:fillRect/>
          </a:stretch>
        </p:blipFill>
        <p:spPr>
          <a:xfrm>
            <a:off x="85897" y="4236116"/>
            <a:ext cx="341406" cy="463336"/>
          </a:xfrm>
          <a:prstGeom prst="rect">
            <a:avLst/>
          </a:prstGeom>
        </p:spPr>
      </p:pic>
    </p:spTree>
  </p:cSld>
  <p:clrMapOvr>
    <a:masterClrMapping/>
  </p:clrMapOvr>
</p:sld>
</file>

<file path=ppt/theme/theme1.xml><?xml version="1.0" encoding="utf-8"?>
<a:theme xmlns:a="http://schemas.openxmlformats.org/drawingml/2006/main" name="Ronds dans l’eau">
  <a:themeElements>
    <a:clrScheme name="Ronds dans l’eau">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Ronds dans l’eau">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onds dans l’eau">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TM04033929[[fn=Ardoise]]</Template>
  <TotalTime>0</TotalTime>
  <Words>1363</Words>
  <Application>Microsoft Office PowerPoint</Application>
  <PresentationFormat>Affichage à l'écran (16:9)</PresentationFormat>
  <Paragraphs>128</Paragraphs>
  <Slides>22</Slides>
  <Notes>22</Notes>
  <HiddenSlides>0</HiddenSlides>
  <MMClips>1</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22</vt:i4>
      </vt:variant>
    </vt:vector>
  </HeadingPairs>
  <TitlesOfParts>
    <vt:vector size="34" baseType="lpstr">
      <vt:lpstr>Cooper Black</vt:lpstr>
      <vt:lpstr>Arial</vt:lpstr>
      <vt:lpstr>Arial</vt:lpstr>
      <vt:lpstr>Audiowide</vt:lpstr>
      <vt:lpstr>ui-sans-serif</vt:lpstr>
      <vt:lpstr>Karla</vt:lpstr>
      <vt:lpstr>Nunito Sans</vt:lpstr>
      <vt:lpstr>Twentieth Century</vt:lpstr>
      <vt:lpstr>Tw Cen MT</vt:lpstr>
      <vt:lpstr>Söhne</vt:lpstr>
      <vt:lpstr>Montserrat</vt:lpstr>
      <vt:lpstr>Ronds dans l’eau</vt:lpstr>
      <vt:lpstr>IA et ballons connectés :  La détection hors-jeu au football</vt:lpstr>
      <vt:lpstr>Contexte général </vt:lpstr>
      <vt:lpstr>Présentation PowerPoint</vt:lpstr>
      <vt:lpstr>Présentation PowerPoint</vt:lpstr>
      <vt:lpstr>Coupe du monde de foot 2022 : la FIFA utilise un ballon connecté pour détecter un hors-jeu</vt:lpstr>
      <vt:lpstr>Présentation PowerPoint</vt:lpstr>
      <vt:lpstr>De quelle manière cette technologie a-t-elle été testée ?</vt:lpstr>
      <vt:lpstr>Implémentation de la détection du hors-jeu</vt:lpstr>
      <vt:lpstr>Les Arbitres </vt:lpstr>
      <vt:lpstr>Les limites de l'IA pour la détection des hors-jeux dans le football</vt:lpstr>
      <vt:lpstr>Methodologie de veille </vt:lpstr>
      <vt:lpstr>Ciblage</vt:lpstr>
      <vt:lpstr>Collecte</vt:lpstr>
      <vt:lpstr>Analyse</vt:lpstr>
      <vt:lpstr>Diffusion</vt:lpstr>
      <vt:lpstr>Aperçu du site </vt:lpstr>
      <vt:lpstr>Aperçu du site </vt:lpstr>
      <vt:lpstr>Aperçu du site </vt:lpstr>
      <vt:lpstr>Aperçu du site </vt:lpstr>
      <vt:lpstr>Aperçu du site </vt:lpstr>
      <vt:lpstr>Aperçu du site </vt:lpstr>
      <vt:lpstr>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 et ballons connectés :  La détection hors-jeu au football</dc:title>
  <cp:lastModifiedBy>Kamal Erahouten</cp:lastModifiedBy>
  <cp:revision>21</cp:revision>
  <dcterms:modified xsi:type="dcterms:W3CDTF">2023-03-24T18:59:26Z</dcterms:modified>
</cp:coreProperties>
</file>